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 id="2147483676" r:id="rId6"/>
  </p:sldMasterIdLst>
  <p:notesMasterIdLst>
    <p:notesMasterId r:id="rId25"/>
  </p:notesMasterIdLst>
  <p:sldIdLst>
    <p:sldId id="2142533776" r:id="rId7"/>
    <p:sldId id="5802" r:id="rId8"/>
    <p:sldId id="2134960003" r:id="rId9"/>
    <p:sldId id="2142533800" r:id="rId10"/>
    <p:sldId id="287" r:id="rId11"/>
    <p:sldId id="2142533802" r:id="rId12"/>
    <p:sldId id="2142533790" r:id="rId13"/>
    <p:sldId id="2142533793" r:id="rId14"/>
    <p:sldId id="2142533811" r:id="rId15"/>
    <p:sldId id="2142533808" r:id="rId16"/>
    <p:sldId id="2142533807" r:id="rId17"/>
    <p:sldId id="2142533806" r:id="rId18"/>
    <p:sldId id="2142533777" r:id="rId19"/>
    <p:sldId id="2134960000" r:id="rId20"/>
    <p:sldId id="305" r:id="rId21"/>
    <p:sldId id="2142533787" r:id="rId22"/>
    <p:sldId id="2142533805" r:id="rId23"/>
    <p:sldId id="21425337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BE4C01-13D1-4B8E-D82D-EC851705EADD}" name="Katarzyna Sotek (ksotek)" initials="KS(" userId="S::ksotek@cisco.com::3a9ac17a-b72d-46a7-84fc-1fb27fdbdd39" providerId="AD"/>
  <p188:author id="{B2774481-AD0F-8FCE-7B69-80252EFC8664}" name="Janel Kratky (jkratky)" initials="J(" userId="S::jkratky@cisco.com::e6de5cd4-e79c-458d-b826-1480686c74fa" providerId="AD"/>
  <p188:author id="{D5AE67D7-F490-10C9-0859-6EAEBF9BCC44}" name="Erin Galbreath -X (egalbrea - DEL ORO CONSULTING INC at Cisco)" initials="EGX(DOCIaC" userId="S::egalbrea@cisco.com::00bad94a-ed65-477b-9ed6-6697c99e7f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3B132-383C-2EFA-4449-F425F88158A5}" v="1" dt="2022-05-19T15:56:04.564"/>
    <p1510:client id="{CA186AAB-7BBD-BC42-AB94-D6AA1B795B25}" v="5" dt="2022-05-19T22:04:42.131"/>
    <p1510:client id="{DF066393-F181-4EEF-817B-C90F650A2C21}" v="254" dt="2022-05-19T16:43:44.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8"/>
    <p:restoredTop sz="94657"/>
  </p:normalViewPr>
  <p:slideViewPr>
    <p:cSldViewPr snapToGrid="0">
      <p:cViewPr varScale="1">
        <p:scale>
          <a:sx n="139" d="100"/>
          <a:sy n="139" d="100"/>
        </p:scale>
        <p:origin x="46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B36EE-E37B-3449-9C32-2D3C70E119A4}" type="doc">
      <dgm:prSet loTypeId="urn:microsoft.com/office/officeart/2005/8/layout/pyramid1" loCatId="" qsTypeId="urn:microsoft.com/office/officeart/2005/8/quickstyle/simple1" qsCatId="simple" csTypeId="urn:microsoft.com/office/officeart/2005/8/colors/accent1_2" csCatId="accent1" phldr="1"/>
      <dgm:spPr/>
    </dgm:pt>
    <dgm:pt modelId="{ED62BAE0-52A6-6C44-AB27-06913C07BB6E}">
      <dgm:prSet phldrT="[Text]" custT="1"/>
      <dgm:spPr>
        <a:solidFill>
          <a:schemeClr val="bg2"/>
        </a:solidFill>
      </dgm:spPr>
      <dgm:t>
        <a:bodyPr anchor="b"/>
        <a:lstStyle/>
        <a:p>
          <a:r>
            <a:rPr lang="en-GB" sz="1000"/>
            <a:t>Self </a:t>
          </a:r>
          <a:br>
            <a:rPr lang="en-GB" sz="1000"/>
          </a:br>
          <a:r>
            <a:rPr lang="en-GB" sz="1000"/>
            <a:t>Actualization Needs</a:t>
          </a:r>
        </a:p>
      </dgm:t>
    </dgm:pt>
    <dgm:pt modelId="{6583E946-3949-A049-9F90-6F3DEAC1ECA9}" type="parTrans" cxnId="{FC94DFB2-BD7D-F943-9F0E-C29D67D0E5C2}">
      <dgm:prSet/>
      <dgm:spPr/>
      <dgm:t>
        <a:bodyPr/>
        <a:lstStyle/>
        <a:p>
          <a:endParaRPr lang="en-GB"/>
        </a:p>
      </dgm:t>
    </dgm:pt>
    <dgm:pt modelId="{A1814F28-F38F-4E43-9A1D-934D7E833BC1}" type="sibTrans" cxnId="{FC94DFB2-BD7D-F943-9F0E-C29D67D0E5C2}">
      <dgm:prSet/>
      <dgm:spPr/>
      <dgm:t>
        <a:bodyPr/>
        <a:lstStyle/>
        <a:p>
          <a:endParaRPr lang="en-GB"/>
        </a:p>
      </dgm:t>
    </dgm:pt>
    <dgm:pt modelId="{7A82210B-71B7-5D44-AE62-7A6690225620}">
      <dgm:prSet phldrT="[Text]" custT="1"/>
      <dgm:spPr>
        <a:solidFill>
          <a:schemeClr val="bg2"/>
        </a:solidFill>
      </dgm:spPr>
      <dgm:t>
        <a:bodyPr/>
        <a:lstStyle/>
        <a:p>
          <a:r>
            <a:rPr lang="en-GB" sz="900"/>
            <a:t>Esteem Needs</a:t>
          </a:r>
        </a:p>
      </dgm:t>
    </dgm:pt>
    <dgm:pt modelId="{6A8B38A5-B94E-BE4D-B3AC-2DEF52A031D9}" type="parTrans" cxnId="{541C3A5A-802A-E449-B6C6-F229CEF0B644}">
      <dgm:prSet/>
      <dgm:spPr/>
      <dgm:t>
        <a:bodyPr/>
        <a:lstStyle/>
        <a:p>
          <a:endParaRPr lang="en-GB"/>
        </a:p>
      </dgm:t>
    </dgm:pt>
    <dgm:pt modelId="{CF55EA6A-AB84-A94C-82AD-771ED5CA5814}" type="sibTrans" cxnId="{541C3A5A-802A-E449-B6C6-F229CEF0B644}">
      <dgm:prSet/>
      <dgm:spPr/>
      <dgm:t>
        <a:bodyPr/>
        <a:lstStyle/>
        <a:p>
          <a:endParaRPr lang="en-GB"/>
        </a:p>
      </dgm:t>
    </dgm:pt>
    <dgm:pt modelId="{5E3EFFDC-D9BD-D941-B658-36F445E58B70}">
      <dgm:prSet phldrT="[Text]" custT="1"/>
      <dgm:spPr>
        <a:solidFill>
          <a:schemeClr val="accent5">
            <a:lumMod val="40000"/>
            <a:lumOff val="60000"/>
          </a:schemeClr>
        </a:solidFill>
      </dgm:spPr>
      <dgm:t>
        <a:bodyPr/>
        <a:lstStyle/>
        <a:p>
          <a:r>
            <a:rPr lang="en-GB" sz="1000"/>
            <a:t>Love/Belonging Needs</a:t>
          </a:r>
        </a:p>
      </dgm:t>
    </dgm:pt>
    <dgm:pt modelId="{22EE2CF8-24C6-B54F-ADB9-30DE0D1FE348}" type="parTrans" cxnId="{652A25A2-E3E7-964D-8D5E-972FEA552849}">
      <dgm:prSet/>
      <dgm:spPr/>
      <dgm:t>
        <a:bodyPr/>
        <a:lstStyle/>
        <a:p>
          <a:endParaRPr lang="en-GB"/>
        </a:p>
      </dgm:t>
    </dgm:pt>
    <dgm:pt modelId="{493D7B09-D76B-F948-B82E-C46ECD00A5C5}" type="sibTrans" cxnId="{652A25A2-E3E7-964D-8D5E-972FEA552849}">
      <dgm:prSet/>
      <dgm:spPr/>
      <dgm:t>
        <a:bodyPr/>
        <a:lstStyle/>
        <a:p>
          <a:endParaRPr lang="en-GB"/>
        </a:p>
      </dgm:t>
    </dgm:pt>
    <dgm:pt modelId="{AFBBCB8C-8FB7-9142-ACEB-7AE20D44A037}">
      <dgm:prSet phldrT="[Text]" custT="1"/>
      <dgm:spPr>
        <a:solidFill>
          <a:schemeClr val="bg2"/>
        </a:solidFill>
      </dgm:spPr>
      <dgm:t>
        <a:bodyPr/>
        <a:lstStyle/>
        <a:p>
          <a:r>
            <a:rPr lang="en-GB" sz="1000"/>
            <a:t>Physiological Needs</a:t>
          </a:r>
        </a:p>
      </dgm:t>
    </dgm:pt>
    <dgm:pt modelId="{D4AEFABD-BD6C-8542-BCCC-65745072AFF3}" type="parTrans" cxnId="{9F539805-F532-EF41-9117-E66F77E0D606}">
      <dgm:prSet/>
      <dgm:spPr/>
      <dgm:t>
        <a:bodyPr/>
        <a:lstStyle/>
        <a:p>
          <a:endParaRPr lang="en-GB"/>
        </a:p>
      </dgm:t>
    </dgm:pt>
    <dgm:pt modelId="{BB9937F6-D0D2-8C41-BD23-7277A62118B6}" type="sibTrans" cxnId="{9F539805-F532-EF41-9117-E66F77E0D606}">
      <dgm:prSet/>
      <dgm:spPr/>
      <dgm:t>
        <a:bodyPr/>
        <a:lstStyle/>
        <a:p>
          <a:endParaRPr lang="en-GB"/>
        </a:p>
      </dgm:t>
    </dgm:pt>
    <dgm:pt modelId="{8DCD18EF-B36A-2F4C-BEB2-CA3AABAB8989}">
      <dgm:prSet phldrT="[Text]" custT="1"/>
      <dgm:spPr>
        <a:solidFill>
          <a:schemeClr val="bg2"/>
        </a:solidFill>
      </dgm:spPr>
      <dgm:t>
        <a:bodyPr/>
        <a:lstStyle/>
        <a:p>
          <a:r>
            <a:rPr lang="en-GB" sz="1000"/>
            <a:t>Safety Needs</a:t>
          </a:r>
        </a:p>
      </dgm:t>
    </dgm:pt>
    <dgm:pt modelId="{3D92BE16-B8C8-274F-B7F1-44A59306AAF8}" type="parTrans" cxnId="{F1BA51B4-BB26-C04A-BBD6-6F4CDEF84A1C}">
      <dgm:prSet/>
      <dgm:spPr/>
      <dgm:t>
        <a:bodyPr/>
        <a:lstStyle/>
        <a:p>
          <a:endParaRPr lang="en-GB"/>
        </a:p>
      </dgm:t>
    </dgm:pt>
    <dgm:pt modelId="{1D9E2235-6AFB-3A4E-BD8C-1A1F206F1A0E}" type="sibTrans" cxnId="{F1BA51B4-BB26-C04A-BBD6-6F4CDEF84A1C}">
      <dgm:prSet/>
      <dgm:spPr/>
      <dgm:t>
        <a:bodyPr/>
        <a:lstStyle/>
        <a:p>
          <a:endParaRPr lang="en-GB"/>
        </a:p>
      </dgm:t>
    </dgm:pt>
    <dgm:pt modelId="{6A6F8538-009D-2147-973C-ADECEFA92093}" type="pres">
      <dgm:prSet presAssocID="{010B36EE-E37B-3449-9C32-2D3C70E119A4}" presName="Name0" presStyleCnt="0">
        <dgm:presLayoutVars>
          <dgm:dir/>
          <dgm:animLvl val="lvl"/>
          <dgm:resizeHandles val="exact"/>
        </dgm:presLayoutVars>
      </dgm:prSet>
      <dgm:spPr/>
    </dgm:pt>
    <dgm:pt modelId="{D3CF497D-BCBF-8E44-B464-1810F49005A9}" type="pres">
      <dgm:prSet presAssocID="{ED62BAE0-52A6-6C44-AB27-06913C07BB6E}" presName="Name8" presStyleCnt="0"/>
      <dgm:spPr/>
    </dgm:pt>
    <dgm:pt modelId="{81213056-6448-0A4A-A8A3-D70B973ADD7D}" type="pres">
      <dgm:prSet presAssocID="{ED62BAE0-52A6-6C44-AB27-06913C07BB6E}" presName="level" presStyleLbl="node1" presStyleIdx="0" presStyleCnt="5" custLinFactNeighborY="-758">
        <dgm:presLayoutVars>
          <dgm:chMax val="1"/>
          <dgm:bulletEnabled val="1"/>
        </dgm:presLayoutVars>
      </dgm:prSet>
      <dgm:spPr/>
    </dgm:pt>
    <dgm:pt modelId="{2C990F4F-0CD1-934B-B0BE-6442DD5ED2B4}" type="pres">
      <dgm:prSet presAssocID="{ED62BAE0-52A6-6C44-AB27-06913C07BB6E}" presName="levelTx" presStyleLbl="revTx" presStyleIdx="0" presStyleCnt="0">
        <dgm:presLayoutVars>
          <dgm:chMax val="1"/>
          <dgm:bulletEnabled val="1"/>
        </dgm:presLayoutVars>
      </dgm:prSet>
      <dgm:spPr/>
    </dgm:pt>
    <dgm:pt modelId="{93B201D4-E610-0D45-A78A-F96F1D01628F}" type="pres">
      <dgm:prSet presAssocID="{7A82210B-71B7-5D44-AE62-7A6690225620}" presName="Name8" presStyleCnt="0"/>
      <dgm:spPr/>
    </dgm:pt>
    <dgm:pt modelId="{93FC37D3-37EA-634C-9518-3864F6C9CD28}" type="pres">
      <dgm:prSet presAssocID="{7A82210B-71B7-5D44-AE62-7A6690225620}" presName="level" presStyleLbl="node1" presStyleIdx="1" presStyleCnt="5">
        <dgm:presLayoutVars>
          <dgm:chMax val="1"/>
          <dgm:bulletEnabled val="1"/>
        </dgm:presLayoutVars>
      </dgm:prSet>
      <dgm:spPr/>
    </dgm:pt>
    <dgm:pt modelId="{0494FDD5-3DBF-964E-ABF6-358C35928335}" type="pres">
      <dgm:prSet presAssocID="{7A82210B-71B7-5D44-AE62-7A6690225620}" presName="levelTx" presStyleLbl="revTx" presStyleIdx="0" presStyleCnt="0">
        <dgm:presLayoutVars>
          <dgm:chMax val="1"/>
          <dgm:bulletEnabled val="1"/>
        </dgm:presLayoutVars>
      </dgm:prSet>
      <dgm:spPr/>
    </dgm:pt>
    <dgm:pt modelId="{247473BC-6D1C-DF4F-8031-EB8BA4952FB7}" type="pres">
      <dgm:prSet presAssocID="{5E3EFFDC-D9BD-D941-B658-36F445E58B70}" presName="Name8" presStyleCnt="0"/>
      <dgm:spPr/>
    </dgm:pt>
    <dgm:pt modelId="{6B9686CD-6059-8742-A928-CE95E2C062F8}" type="pres">
      <dgm:prSet presAssocID="{5E3EFFDC-D9BD-D941-B658-36F445E58B70}" presName="level" presStyleLbl="node1" presStyleIdx="2" presStyleCnt="5">
        <dgm:presLayoutVars>
          <dgm:chMax val="1"/>
          <dgm:bulletEnabled val="1"/>
        </dgm:presLayoutVars>
      </dgm:prSet>
      <dgm:spPr/>
    </dgm:pt>
    <dgm:pt modelId="{DAAAC127-9A0F-CD4D-AA93-26F95FC2882D}" type="pres">
      <dgm:prSet presAssocID="{5E3EFFDC-D9BD-D941-B658-36F445E58B70}" presName="levelTx" presStyleLbl="revTx" presStyleIdx="0" presStyleCnt="0">
        <dgm:presLayoutVars>
          <dgm:chMax val="1"/>
          <dgm:bulletEnabled val="1"/>
        </dgm:presLayoutVars>
      </dgm:prSet>
      <dgm:spPr/>
    </dgm:pt>
    <dgm:pt modelId="{97DDC775-B39A-304E-A4FC-BABF6B57FA49}" type="pres">
      <dgm:prSet presAssocID="{8DCD18EF-B36A-2F4C-BEB2-CA3AABAB8989}" presName="Name8" presStyleCnt="0"/>
      <dgm:spPr/>
    </dgm:pt>
    <dgm:pt modelId="{530742CC-7A5D-C942-98E7-9B699CD900F9}" type="pres">
      <dgm:prSet presAssocID="{8DCD18EF-B36A-2F4C-BEB2-CA3AABAB8989}" presName="level" presStyleLbl="node1" presStyleIdx="3" presStyleCnt="5">
        <dgm:presLayoutVars>
          <dgm:chMax val="1"/>
          <dgm:bulletEnabled val="1"/>
        </dgm:presLayoutVars>
      </dgm:prSet>
      <dgm:spPr/>
    </dgm:pt>
    <dgm:pt modelId="{74BE77B8-1823-7D4D-A6C2-213B1C63CBA0}" type="pres">
      <dgm:prSet presAssocID="{8DCD18EF-B36A-2F4C-BEB2-CA3AABAB8989}" presName="levelTx" presStyleLbl="revTx" presStyleIdx="0" presStyleCnt="0">
        <dgm:presLayoutVars>
          <dgm:chMax val="1"/>
          <dgm:bulletEnabled val="1"/>
        </dgm:presLayoutVars>
      </dgm:prSet>
      <dgm:spPr/>
    </dgm:pt>
    <dgm:pt modelId="{DB94987F-A87C-1E47-BBBB-00750DAB4E9C}" type="pres">
      <dgm:prSet presAssocID="{AFBBCB8C-8FB7-9142-ACEB-7AE20D44A037}" presName="Name8" presStyleCnt="0"/>
      <dgm:spPr/>
    </dgm:pt>
    <dgm:pt modelId="{DE45ECAC-3D74-1D44-B0FF-15B5A1906621}" type="pres">
      <dgm:prSet presAssocID="{AFBBCB8C-8FB7-9142-ACEB-7AE20D44A037}" presName="level" presStyleLbl="node1" presStyleIdx="4" presStyleCnt="5">
        <dgm:presLayoutVars>
          <dgm:chMax val="1"/>
          <dgm:bulletEnabled val="1"/>
        </dgm:presLayoutVars>
      </dgm:prSet>
      <dgm:spPr/>
    </dgm:pt>
    <dgm:pt modelId="{1AD69B22-95C5-C049-A76A-13B17F19145B}" type="pres">
      <dgm:prSet presAssocID="{AFBBCB8C-8FB7-9142-ACEB-7AE20D44A037}" presName="levelTx" presStyleLbl="revTx" presStyleIdx="0" presStyleCnt="0">
        <dgm:presLayoutVars>
          <dgm:chMax val="1"/>
          <dgm:bulletEnabled val="1"/>
        </dgm:presLayoutVars>
      </dgm:prSet>
      <dgm:spPr/>
    </dgm:pt>
  </dgm:ptLst>
  <dgm:cxnLst>
    <dgm:cxn modelId="{9F539805-F532-EF41-9117-E66F77E0D606}" srcId="{010B36EE-E37B-3449-9C32-2D3C70E119A4}" destId="{AFBBCB8C-8FB7-9142-ACEB-7AE20D44A037}" srcOrd="4" destOrd="0" parTransId="{D4AEFABD-BD6C-8542-BCCC-65745072AFF3}" sibTransId="{BB9937F6-D0D2-8C41-BD23-7277A62118B6}"/>
    <dgm:cxn modelId="{E6CD3410-599C-904E-B009-073B88EA43DF}" type="presOf" srcId="{8DCD18EF-B36A-2F4C-BEB2-CA3AABAB8989}" destId="{74BE77B8-1823-7D4D-A6C2-213B1C63CBA0}" srcOrd="1" destOrd="0" presId="urn:microsoft.com/office/officeart/2005/8/layout/pyramid1"/>
    <dgm:cxn modelId="{6076FB25-492E-2844-B055-416409968E1E}" type="presOf" srcId="{8DCD18EF-B36A-2F4C-BEB2-CA3AABAB8989}" destId="{530742CC-7A5D-C942-98E7-9B699CD900F9}" srcOrd="0" destOrd="0" presId="urn:microsoft.com/office/officeart/2005/8/layout/pyramid1"/>
    <dgm:cxn modelId="{6C995A32-927A-8A43-B330-0B1FBCBF8C6D}" type="presOf" srcId="{010B36EE-E37B-3449-9C32-2D3C70E119A4}" destId="{6A6F8538-009D-2147-973C-ADECEFA92093}" srcOrd="0" destOrd="0" presId="urn:microsoft.com/office/officeart/2005/8/layout/pyramid1"/>
    <dgm:cxn modelId="{BFC1AE58-4804-424B-8101-0D60B4F1A729}" type="presOf" srcId="{7A82210B-71B7-5D44-AE62-7A6690225620}" destId="{0494FDD5-3DBF-964E-ABF6-358C35928335}" srcOrd="1" destOrd="0" presId="urn:microsoft.com/office/officeart/2005/8/layout/pyramid1"/>
    <dgm:cxn modelId="{541C3A5A-802A-E449-B6C6-F229CEF0B644}" srcId="{010B36EE-E37B-3449-9C32-2D3C70E119A4}" destId="{7A82210B-71B7-5D44-AE62-7A6690225620}" srcOrd="1" destOrd="0" parTransId="{6A8B38A5-B94E-BE4D-B3AC-2DEF52A031D9}" sibTransId="{CF55EA6A-AB84-A94C-82AD-771ED5CA5814}"/>
    <dgm:cxn modelId="{124F2166-907F-D041-90DC-680C076A5AD2}" type="presOf" srcId="{AFBBCB8C-8FB7-9142-ACEB-7AE20D44A037}" destId="{1AD69B22-95C5-C049-A76A-13B17F19145B}" srcOrd="1" destOrd="0" presId="urn:microsoft.com/office/officeart/2005/8/layout/pyramid1"/>
    <dgm:cxn modelId="{652A25A2-E3E7-964D-8D5E-972FEA552849}" srcId="{010B36EE-E37B-3449-9C32-2D3C70E119A4}" destId="{5E3EFFDC-D9BD-D941-B658-36F445E58B70}" srcOrd="2" destOrd="0" parTransId="{22EE2CF8-24C6-B54F-ADB9-30DE0D1FE348}" sibTransId="{493D7B09-D76B-F948-B82E-C46ECD00A5C5}"/>
    <dgm:cxn modelId="{071D13A9-6025-E24C-A548-AB0129E954F5}" type="presOf" srcId="{ED62BAE0-52A6-6C44-AB27-06913C07BB6E}" destId="{81213056-6448-0A4A-A8A3-D70B973ADD7D}" srcOrd="0" destOrd="0" presId="urn:microsoft.com/office/officeart/2005/8/layout/pyramid1"/>
    <dgm:cxn modelId="{B8B01AB1-1F04-9D4C-85F5-DEDE473E9ED7}" type="presOf" srcId="{ED62BAE0-52A6-6C44-AB27-06913C07BB6E}" destId="{2C990F4F-0CD1-934B-B0BE-6442DD5ED2B4}" srcOrd="1" destOrd="0" presId="urn:microsoft.com/office/officeart/2005/8/layout/pyramid1"/>
    <dgm:cxn modelId="{FC94DFB2-BD7D-F943-9F0E-C29D67D0E5C2}" srcId="{010B36EE-E37B-3449-9C32-2D3C70E119A4}" destId="{ED62BAE0-52A6-6C44-AB27-06913C07BB6E}" srcOrd="0" destOrd="0" parTransId="{6583E946-3949-A049-9F90-6F3DEAC1ECA9}" sibTransId="{A1814F28-F38F-4E43-9A1D-934D7E833BC1}"/>
    <dgm:cxn modelId="{F1BA51B4-BB26-C04A-BBD6-6F4CDEF84A1C}" srcId="{010B36EE-E37B-3449-9C32-2D3C70E119A4}" destId="{8DCD18EF-B36A-2F4C-BEB2-CA3AABAB8989}" srcOrd="3" destOrd="0" parTransId="{3D92BE16-B8C8-274F-B7F1-44A59306AAF8}" sibTransId="{1D9E2235-6AFB-3A4E-BD8C-1A1F206F1A0E}"/>
    <dgm:cxn modelId="{E511A0BB-98CA-0F44-813E-C60CC475A3D5}" type="presOf" srcId="{5E3EFFDC-D9BD-D941-B658-36F445E58B70}" destId="{6B9686CD-6059-8742-A928-CE95E2C062F8}" srcOrd="0" destOrd="0" presId="urn:microsoft.com/office/officeart/2005/8/layout/pyramid1"/>
    <dgm:cxn modelId="{D183C4BF-4DD2-B145-A07B-1806CF991BAD}" type="presOf" srcId="{7A82210B-71B7-5D44-AE62-7A6690225620}" destId="{93FC37D3-37EA-634C-9518-3864F6C9CD28}" srcOrd="0" destOrd="0" presId="urn:microsoft.com/office/officeart/2005/8/layout/pyramid1"/>
    <dgm:cxn modelId="{4F8AA1C9-EA33-E04B-AC2F-535408D1AC68}" type="presOf" srcId="{5E3EFFDC-D9BD-D941-B658-36F445E58B70}" destId="{DAAAC127-9A0F-CD4D-AA93-26F95FC2882D}" srcOrd="1" destOrd="0" presId="urn:microsoft.com/office/officeart/2005/8/layout/pyramid1"/>
    <dgm:cxn modelId="{C7EC43EA-FE25-F84D-A39C-DBC1A9960249}" type="presOf" srcId="{AFBBCB8C-8FB7-9142-ACEB-7AE20D44A037}" destId="{DE45ECAC-3D74-1D44-B0FF-15B5A1906621}" srcOrd="0" destOrd="0" presId="urn:microsoft.com/office/officeart/2005/8/layout/pyramid1"/>
    <dgm:cxn modelId="{A24E78C7-8369-1449-99EE-336708A6DB97}" type="presParOf" srcId="{6A6F8538-009D-2147-973C-ADECEFA92093}" destId="{D3CF497D-BCBF-8E44-B464-1810F49005A9}" srcOrd="0" destOrd="0" presId="urn:microsoft.com/office/officeart/2005/8/layout/pyramid1"/>
    <dgm:cxn modelId="{B999B414-D546-A14B-90AE-8F1B9C30CD90}" type="presParOf" srcId="{D3CF497D-BCBF-8E44-B464-1810F49005A9}" destId="{81213056-6448-0A4A-A8A3-D70B973ADD7D}" srcOrd="0" destOrd="0" presId="urn:microsoft.com/office/officeart/2005/8/layout/pyramid1"/>
    <dgm:cxn modelId="{36FB2305-86F9-DA4C-87CC-E3780DC00037}" type="presParOf" srcId="{D3CF497D-BCBF-8E44-B464-1810F49005A9}" destId="{2C990F4F-0CD1-934B-B0BE-6442DD5ED2B4}" srcOrd="1" destOrd="0" presId="urn:microsoft.com/office/officeart/2005/8/layout/pyramid1"/>
    <dgm:cxn modelId="{8D52E227-E1DF-0440-B55A-507DE56E9108}" type="presParOf" srcId="{6A6F8538-009D-2147-973C-ADECEFA92093}" destId="{93B201D4-E610-0D45-A78A-F96F1D01628F}" srcOrd="1" destOrd="0" presId="urn:microsoft.com/office/officeart/2005/8/layout/pyramid1"/>
    <dgm:cxn modelId="{FFE78D97-BD1D-044D-A302-F5D20CC68621}" type="presParOf" srcId="{93B201D4-E610-0D45-A78A-F96F1D01628F}" destId="{93FC37D3-37EA-634C-9518-3864F6C9CD28}" srcOrd="0" destOrd="0" presId="urn:microsoft.com/office/officeart/2005/8/layout/pyramid1"/>
    <dgm:cxn modelId="{A622FBD4-E18D-F24E-9D68-3E3828BCC6E7}" type="presParOf" srcId="{93B201D4-E610-0D45-A78A-F96F1D01628F}" destId="{0494FDD5-3DBF-964E-ABF6-358C35928335}" srcOrd="1" destOrd="0" presId="urn:microsoft.com/office/officeart/2005/8/layout/pyramid1"/>
    <dgm:cxn modelId="{F216E52F-2E3D-604C-A162-D24882F4FB9A}" type="presParOf" srcId="{6A6F8538-009D-2147-973C-ADECEFA92093}" destId="{247473BC-6D1C-DF4F-8031-EB8BA4952FB7}" srcOrd="2" destOrd="0" presId="urn:microsoft.com/office/officeart/2005/8/layout/pyramid1"/>
    <dgm:cxn modelId="{DB7FAE32-1345-BA42-898C-0043486DF92F}" type="presParOf" srcId="{247473BC-6D1C-DF4F-8031-EB8BA4952FB7}" destId="{6B9686CD-6059-8742-A928-CE95E2C062F8}" srcOrd="0" destOrd="0" presId="urn:microsoft.com/office/officeart/2005/8/layout/pyramid1"/>
    <dgm:cxn modelId="{5177F48F-069D-504C-A6D6-0D4A46F8C5D4}" type="presParOf" srcId="{247473BC-6D1C-DF4F-8031-EB8BA4952FB7}" destId="{DAAAC127-9A0F-CD4D-AA93-26F95FC2882D}" srcOrd="1" destOrd="0" presId="urn:microsoft.com/office/officeart/2005/8/layout/pyramid1"/>
    <dgm:cxn modelId="{71D60CFB-123D-5C45-8627-960941F23413}" type="presParOf" srcId="{6A6F8538-009D-2147-973C-ADECEFA92093}" destId="{97DDC775-B39A-304E-A4FC-BABF6B57FA49}" srcOrd="3" destOrd="0" presId="urn:microsoft.com/office/officeart/2005/8/layout/pyramid1"/>
    <dgm:cxn modelId="{566866E7-F79B-3042-859E-F1132D2511B2}" type="presParOf" srcId="{97DDC775-B39A-304E-A4FC-BABF6B57FA49}" destId="{530742CC-7A5D-C942-98E7-9B699CD900F9}" srcOrd="0" destOrd="0" presId="urn:microsoft.com/office/officeart/2005/8/layout/pyramid1"/>
    <dgm:cxn modelId="{8E5A7A74-3826-C145-B400-697DFAF3EF4D}" type="presParOf" srcId="{97DDC775-B39A-304E-A4FC-BABF6B57FA49}" destId="{74BE77B8-1823-7D4D-A6C2-213B1C63CBA0}" srcOrd="1" destOrd="0" presId="urn:microsoft.com/office/officeart/2005/8/layout/pyramid1"/>
    <dgm:cxn modelId="{737FF653-1276-7C4C-A442-85BF29ABB27D}" type="presParOf" srcId="{6A6F8538-009D-2147-973C-ADECEFA92093}" destId="{DB94987F-A87C-1E47-BBBB-00750DAB4E9C}" srcOrd="4" destOrd="0" presId="urn:microsoft.com/office/officeart/2005/8/layout/pyramid1"/>
    <dgm:cxn modelId="{51785CEE-7A07-F14D-B5B7-33BE5D025565}" type="presParOf" srcId="{DB94987F-A87C-1E47-BBBB-00750DAB4E9C}" destId="{DE45ECAC-3D74-1D44-B0FF-15B5A1906621}" srcOrd="0" destOrd="0" presId="urn:microsoft.com/office/officeart/2005/8/layout/pyramid1"/>
    <dgm:cxn modelId="{B2804851-65E2-FD47-A299-8A93B4D4608C}" type="presParOf" srcId="{DB94987F-A87C-1E47-BBBB-00750DAB4E9C}" destId="{1AD69B22-95C5-C049-A76A-13B17F19145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13056-6448-0A4A-A8A3-D70B973ADD7D}">
      <dsp:nvSpPr>
        <dsp:cNvPr id="0" name=""/>
        <dsp:cNvSpPr/>
      </dsp:nvSpPr>
      <dsp:spPr>
        <a:xfrm>
          <a:off x="2008936" y="0"/>
          <a:ext cx="1004468" cy="804377"/>
        </a:xfrm>
        <a:prstGeom prst="trapezoid">
          <a:avLst>
            <a:gd name="adj" fmla="val 6243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b" anchorCtr="0">
          <a:noAutofit/>
        </a:bodyPr>
        <a:lstStyle/>
        <a:p>
          <a:pPr marL="0" lvl="0" indent="0" algn="ctr" defTabSz="444500">
            <a:lnSpc>
              <a:spcPct val="90000"/>
            </a:lnSpc>
            <a:spcBef>
              <a:spcPct val="0"/>
            </a:spcBef>
            <a:spcAft>
              <a:spcPct val="35000"/>
            </a:spcAft>
            <a:buNone/>
          </a:pPr>
          <a:r>
            <a:rPr lang="en-GB" sz="1000" kern="1200"/>
            <a:t>Self </a:t>
          </a:r>
          <a:br>
            <a:rPr lang="en-GB" sz="1000" kern="1200"/>
          </a:br>
          <a:r>
            <a:rPr lang="en-GB" sz="1000" kern="1200"/>
            <a:t>Actualization Needs</a:t>
          </a:r>
        </a:p>
      </dsp:txBody>
      <dsp:txXfrm>
        <a:off x="2008936" y="0"/>
        <a:ext cx="1004468" cy="804377"/>
      </dsp:txXfrm>
    </dsp:sp>
    <dsp:sp modelId="{93FC37D3-37EA-634C-9518-3864F6C9CD28}">
      <dsp:nvSpPr>
        <dsp:cNvPr id="0" name=""/>
        <dsp:cNvSpPr/>
      </dsp:nvSpPr>
      <dsp:spPr>
        <a:xfrm>
          <a:off x="1506702" y="804377"/>
          <a:ext cx="2008936" cy="804377"/>
        </a:xfrm>
        <a:prstGeom prst="trapezoid">
          <a:avLst>
            <a:gd name="adj" fmla="val 6243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Esteem Needs</a:t>
          </a:r>
        </a:p>
      </dsp:txBody>
      <dsp:txXfrm>
        <a:off x="1858265" y="804377"/>
        <a:ext cx="1305808" cy="804377"/>
      </dsp:txXfrm>
    </dsp:sp>
    <dsp:sp modelId="{6B9686CD-6059-8742-A928-CE95E2C062F8}">
      <dsp:nvSpPr>
        <dsp:cNvPr id="0" name=""/>
        <dsp:cNvSpPr/>
      </dsp:nvSpPr>
      <dsp:spPr>
        <a:xfrm>
          <a:off x="1004468" y="1608754"/>
          <a:ext cx="3013403" cy="804377"/>
        </a:xfrm>
        <a:prstGeom prst="trapezoid">
          <a:avLst>
            <a:gd name="adj" fmla="val 62438"/>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Love/Belonging Needs</a:t>
          </a:r>
        </a:p>
      </dsp:txBody>
      <dsp:txXfrm>
        <a:off x="1531813" y="1608754"/>
        <a:ext cx="1958712" cy="804377"/>
      </dsp:txXfrm>
    </dsp:sp>
    <dsp:sp modelId="{530742CC-7A5D-C942-98E7-9B699CD900F9}">
      <dsp:nvSpPr>
        <dsp:cNvPr id="0" name=""/>
        <dsp:cNvSpPr/>
      </dsp:nvSpPr>
      <dsp:spPr>
        <a:xfrm>
          <a:off x="502234" y="2413132"/>
          <a:ext cx="4017872" cy="804377"/>
        </a:xfrm>
        <a:prstGeom prst="trapezoid">
          <a:avLst>
            <a:gd name="adj" fmla="val 6243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Safety Needs</a:t>
          </a:r>
        </a:p>
      </dsp:txBody>
      <dsp:txXfrm>
        <a:off x="1205361" y="2413132"/>
        <a:ext cx="2611616" cy="804377"/>
      </dsp:txXfrm>
    </dsp:sp>
    <dsp:sp modelId="{DE45ECAC-3D74-1D44-B0FF-15B5A1906621}">
      <dsp:nvSpPr>
        <dsp:cNvPr id="0" name=""/>
        <dsp:cNvSpPr/>
      </dsp:nvSpPr>
      <dsp:spPr>
        <a:xfrm>
          <a:off x="0" y="3217509"/>
          <a:ext cx="5022340" cy="804377"/>
        </a:xfrm>
        <a:prstGeom prst="trapezoid">
          <a:avLst>
            <a:gd name="adj" fmla="val 6243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a:t>Physiological Needs</a:t>
          </a:r>
        </a:p>
      </dsp:txBody>
      <dsp:txXfrm>
        <a:off x="878909" y="3217509"/>
        <a:ext cx="3264521" cy="8043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D1BC5-BD6A-0D40-A838-CD8EF046EB43}" type="datetimeFigureOut">
              <a:rPr lang="en-US" smtClean="0"/>
              <a:t>5/19/22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AC1AF-BD18-1B47-B5E8-96A8A07D5237}" type="slidenum">
              <a:rPr lang="en-US" smtClean="0"/>
              <a:t>‹#›</a:t>
            </a:fld>
            <a:endParaRPr lang="en-US"/>
          </a:p>
        </p:txBody>
      </p:sp>
    </p:spTree>
    <p:extLst>
      <p:ext uri="{BB962C8B-B14F-4D97-AF65-F5344CB8AC3E}">
        <p14:creationId xmlns:p14="http://schemas.microsoft.com/office/powerpoint/2010/main" val="29094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ubmed/15740417" TargetMode="External"/><Relationship Id="rId7" Type="http://schemas.openxmlformats.org/officeDocument/2006/relationships/hyperlink" Target="https://hbr.org/2017/02/diversity-doesnt-stick-without-inclus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ckinsey.com/featured-insights/gender-equality/focusing-on-what-works-for-workplace-diversity" TargetMode="External"/><Relationship Id="rId5" Type="http://schemas.openxmlformats.org/officeDocument/2006/relationships/hyperlink" Target="https://news.ubc.ca/2014/05/29/better-to-be-bullied-than-ignored-in-the-workplace-study/" TargetMode="External"/><Relationship Id="rId4" Type="http://schemas.openxmlformats.org/officeDocument/2006/relationships/hyperlink" Target="https://hbr.org/2019/02/the-surprising-power-of-simply-asking-coworkers-how-theyre-do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Good Morning and Happy Spring!  Welcome Back to the 3rd session of our Full Stack Wellness and Inclusion Series, again we're so happy that you've joined us today.  Before we get started, we'd like to hear from you on our opening question.  I'll hand it over to Jeff and Joanna.</a:t>
            </a:r>
            <a:endParaRPr lang="en-US"/>
          </a:p>
          <a:p>
            <a:endParaRPr lang="en-US"/>
          </a:p>
          <a:p>
            <a:endParaRPr lang="en-GB">
              <a:ea typeface="Calibri"/>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89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Experience level</a:t>
            </a:r>
          </a:p>
          <a:p>
            <a:pPr marL="171450" indent="-171450">
              <a:buFontTx/>
              <a:buChar char="-"/>
            </a:pPr>
            <a:r>
              <a:rPr lang="en-US"/>
              <a:t>Students to SMEs, many newbies asking questions, need the voice of experience to help find answers</a:t>
            </a:r>
          </a:p>
          <a:p>
            <a:r>
              <a:rPr lang="en-US"/>
              <a:t>Geographic experiences</a:t>
            </a:r>
          </a:p>
          <a:p>
            <a:pPr marL="171450" indent="-171450">
              <a:buFontTx/>
              <a:buChar char="-"/>
            </a:pPr>
            <a:r>
              <a:rPr lang="en-US"/>
              <a:t>Different infrastructure impacts, climate situations, availability of services</a:t>
            </a:r>
          </a:p>
          <a:p>
            <a:pPr marL="171450" indent="-171450">
              <a:buFontTx/>
              <a:buChar char="-"/>
            </a:pPr>
            <a:endParaRPr lang="en-US"/>
          </a:p>
          <a:p>
            <a:r>
              <a:rPr lang="en-US"/>
              <a:t> Cultural synergies (look at Hofstede scale)</a:t>
            </a:r>
          </a:p>
          <a:p>
            <a:r>
              <a:rPr lang="en-US"/>
              <a:t>- Dimensions of culture, like the Hofstede scale. Differences in how people look at the teams (individual vs collective), relationship with management and clients (power distance), competitiveness and risk tolerance. </a:t>
            </a:r>
          </a:p>
        </p:txBody>
      </p:sp>
      <p:sp>
        <p:nvSpPr>
          <p:cNvPr id="4" name="Slide Number Placeholder 3"/>
          <p:cNvSpPr>
            <a:spLocks noGrp="1"/>
          </p:cNvSpPr>
          <p:nvPr>
            <p:ph type="sldNum" sz="quarter" idx="5"/>
          </p:nvPr>
        </p:nvSpPr>
        <p:spPr/>
        <p:txBody>
          <a:bodyPr/>
          <a:lstStyle/>
          <a:p>
            <a:fld id="{1DBAC1AF-BD18-1B47-B5E8-96A8A07D5237}" type="slidenum">
              <a:rPr lang="en-US" smtClean="0"/>
              <a:t>10</a:t>
            </a:fld>
            <a:endParaRPr lang="en-US"/>
          </a:p>
        </p:txBody>
      </p:sp>
    </p:spTree>
    <p:extLst>
      <p:ext uri="{BB962C8B-B14F-4D97-AF65-F5344CB8AC3E}">
        <p14:creationId xmlns:p14="http://schemas.microsoft.com/office/powerpoint/2010/main" val="184124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mn-lt"/>
              </a:rPr>
              <a:t>- Trust and safety</a:t>
            </a:r>
          </a:p>
          <a:p>
            <a:pPr algn="l"/>
            <a:r>
              <a:rPr lang="en-US">
                <a:latin typeface="+mn-lt"/>
              </a:rPr>
              <a:t>- Respect</a:t>
            </a:r>
          </a:p>
          <a:p>
            <a:r>
              <a:rPr lang="en-US"/>
              <a:t>- Recognition</a:t>
            </a:r>
          </a:p>
        </p:txBody>
      </p:sp>
      <p:sp>
        <p:nvSpPr>
          <p:cNvPr id="4" name="Slide Number Placeholder 3"/>
          <p:cNvSpPr>
            <a:spLocks noGrp="1"/>
          </p:cNvSpPr>
          <p:nvPr>
            <p:ph type="sldNum" sz="quarter" idx="5"/>
          </p:nvPr>
        </p:nvSpPr>
        <p:spPr/>
        <p:txBody>
          <a:bodyPr/>
          <a:lstStyle/>
          <a:p>
            <a:fld id="{1DBAC1AF-BD18-1B47-B5E8-96A8A07D5237}" type="slidenum">
              <a:rPr lang="en-US" smtClean="0"/>
              <a:t>11</a:t>
            </a:fld>
            <a:endParaRPr lang="en-US"/>
          </a:p>
        </p:txBody>
      </p:sp>
    </p:spTree>
    <p:extLst>
      <p:ext uri="{BB962C8B-B14F-4D97-AF65-F5344CB8AC3E}">
        <p14:creationId xmlns:p14="http://schemas.microsoft.com/office/powerpoint/2010/main" val="69536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Graph from </a:t>
            </a:r>
            <a:r>
              <a:rPr lang="en-US" b="0" i="0">
                <a:solidFill>
                  <a:srgbClr val="3D3B49"/>
                </a:solidFill>
                <a:effectLst/>
                <a:latin typeface="Guardian Sans Text"/>
              </a:rPr>
              <a:t>Inclusive Conversations by Mary-Frances Winters</a:t>
            </a:r>
            <a:endParaRPr lang="en-US">
              <a:latin typeface="+mn-lt"/>
            </a:endParaRPr>
          </a:p>
          <a:p>
            <a:pPr algn="l"/>
            <a:endParaRPr lang="en-US">
              <a:latin typeface="+mn-lt"/>
            </a:endParaRPr>
          </a:p>
          <a:p>
            <a:pPr algn="l"/>
            <a:r>
              <a:rPr lang="en-US">
                <a:latin typeface="+mn-lt"/>
              </a:rPr>
              <a:t>To build belonging, you must recognize the individual. </a:t>
            </a:r>
          </a:p>
          <a:p>
            <a:pPr algn="l"/>
            <a:r>
              <a:rPr lang="en-US">
                <a:latin typeface="+mn-lt"/>
              </a:rPr>
              <a:t>- Be helpful</a:t>
            </a:r>
          </a:p>
          <a:p>
            <a:pPr marL="0" indent="0" algn="l">
              <a:buFontTx/>
              <a:buNone/>
            </a:pPr>
            <a:r>
              <a:rPr lang="en-US">
                <a:latin typeface="+mn-lt"/>
              </a:rPr>
              <a:t>- Be respectful</a:t>
            </a:r>
          </a:p>
          <a:p>
            <a:pPr marL="0" indent="0" algn="l">
              <a:buFontTx/>
              <a:buNone/>
            </a:pPr>
            <a:r>
              <a:rPr lang="en-US">
                <a:latin typeface="+mn-lt"/>
              </a:rPr>
              <a:t>- Be a consistent contributor. Post new stuff, answer questions</a:t>
            </a:r>
          </a:p>
          <a:p>
            <a:pPr algn="l"/>
            <a:r>
              <a:rPr lang="en-US">
                <a:latin typeface="+mn-lt"/>
              </a:rPr>
              <a:t>- Celebrate success!</a:t>
            </a:r>
            <a:endParaRPr lang="en-US"/>
          </a:p>
        </p:txBody>
      </p:sp>
      <p:sp>
        <p:nvSpPr>
          <p:cNvPr id="4" name="Slide Number Placeholder 3"/>
          <p:cNvSpPr>
            <a:spLocks noGrp="1"/>
          </p:cNvSpPr>
          <p:nvPr>
            <p:ph type="sldNum" sz="quarter" idx="5"/>
          </p:nvPr>
        </p:nvSpPr>
        <p:spPr/>
        <p:txBody>
          <a:bodyPr/>
          <a:lstStyle/>
          <a:p>
            <a:fld id="{1DBAC1AF-BD18-1B47-B5E8-96A8A07D5237}" type="slidenum">
              <a:rPr lang="en-US" smtClean="0"/>
              <a:t>12</a:t>
            </a:fld>
            <a:endParaRPr lang="en-US"/>
          </a:p>
        </p:txBody>
      </p:sp>
    </p:spTree>
    <p:extLst>
      <p:ext uri="{BB962C8B-B14F-4D97-AF65-F5344CB8AC3E}">
        <p14:creationId xmlns:p14="http://schemas.microsoft.com/office/powerpoint/2010/main" val="55481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GB"/>
              <a:t>Erin-  I’d like to welcome Hannah Wiley, the DevRel People Consultant from People and Communities and have her introduce herself.  Hannah will share best practices to access resources within the P&amp;C communities.  Thank you for joining Hannah</a:t>
            </a: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86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US">
                <a:cs typeface="Calibri" panose="020F0502020204030204"/>
              </a:rPr>
              <a:t>I'll hand it over to Jeff and Joanna address the last </a:t>
            </a:r>
            <a:r>
              <a:rPr lang="en-US" err="1">
                <a:cs typeface="Calibri" panose="020F0502020204030204"/>
              </a:rPr>
              <a:t>slido</a:t>
            </a:r>
            <a:r>
              <a:rPr lang="en-US">
                <a:cs typeface="Calibri" panose="020F0502020204030204"/>
              </a:rPr>
              <a:t> question</a:t>
            </a: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7214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US"/>
              <a:t>Ryan – San Jose, Erin- RTP, Northeast ? Texas? Host- Local get togethers across the globe for more in-person activities.  Budget needed?</a:t>
            </a:r>
          </a:p>
          <a:p>
            <a:r>
              <a:rPr lang="en-US"/>
              <a:t>Create Guideline- go some place else besides your desk. </a:t>
            </a:r>
          </a:p>
          <a:p>
            <a:r>
              <a:rPr lang="en-US"/>
              <a:t>Post pictures</a:t>
            </a:r>
          </a:p>
          <a:p>
            <a:r>
              <a:rPr lang="en-US" err="1">
                <a:latin typeface="+mn-lt"/>
              </a:rPr>
              <a:t>Timezone</a:t>
            </a:r>
            <a:r>
              <a:rPr lang="en-US">
                <a:latin typeface="+mn-lt"/>
              </a:rPr>
              <a:t> Virtual meet ups- for remote individuals</a:t>
            </a:r>
          </a:p>
          <a:p>
            <a:r>
              <a:rPr lang="en-US">
                <a:latin typeface="+mn-lt"/>
              </a:rPr>
              <a:t>Templ</a:t>
            </a:r>
            <a:r>
              <a:rPr lang="en-US"/>
              <a:t>ate on “How to Host event”</a:t>
            </a:r>
          </a:p>
          <a:p>
            <a:pPr marL="285750" indent="-285750">
              <a:buFontTx/>
              <a:buChar char="-"/>
            </a:pPr>
            <a:r>
              <a:rPr lang="en-US">
                <a:latin typeface="+mn-lt"/>
              </a:rPr>
              <a:t>Virtual Water Cooler</a:t>
            </a:r>
          </a:p>
          <a:p>
            <a:pPr marL="285750" indent="-285750">
              <a:buFontTx/>
              <a:buChar char="-"/>
            </a:pPr>
            <a:r>
              <a:rPr lang="en-US"/>
              <a:t>Storytelling/Sharing </a:t>
            </a:r>
            <a:r>
              <a:rPr lang="en-US" err="1"/>
              <a:t>ie“Travel</a:t>
            </a:r>
            <a:r>
              <a:rPr lang="en-US"/>
              <a:t>”/”Name”</a:t>
            </a:r>
          </a:p>
          <a:p>
            <a:pPr marL="285750" indent="-285750">
              <a:buFontTx/>
              <a:buChar char="-"/>
            </a:pPr>
            <a:r>
              <a:rPr lang="en-US">
                <a:latin typeface="+mn-lt"/>
              </a:rPr>
              <a:t>Post eve</a:t>
            </a:r>
            <a:r>
              <a:rPr lang="en-US"/>
              <a:t>nt Series (informal)</a:t>
            </a:r>
            <a:endParaRPr lang="en-US">
              <a:latin typeface="+mn-lt"/>
            </a:endParaRPr>
          </a:p>
          <a:p>
            <a:endParaRPr lang="en-US"/>
          </a:p>
          <a:p>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324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BAC1AF-BD18-1B47-B5E8-96A8A07D5237}" type="slidenum">
              <a:rPr lang="en-US" smtClean="0"/>
              <a:t>16</a:t>
            </a:fld>
            <a:endParaRPr lang="en-US"/>
          </a:p>
        </p:txBody>
      </p:sp>
    </p:spTree>
    <p:extLst>
      <p:ext uri="{BB962C8B-B14F-4D97-AF65-F5344CB8AC3E}">
        <p14:creationId xmlns:p14="http://schemas.microsoft.com/office/powerpoint/2010/main" val="70502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with many large corporations, there's a certain "Corporate lingo" that we n the workplace, so please reference the links listed here that may be helpful site even if you've been here for quite a while.</a:t>
            </a:r>
          </a:p>
          <a:p>
            <a:r>
              <a:rPr lang="en-US">
                <a:cs typeface="Calibri"/>
              </a:rPr>
              <a:t>Cisco </a:t>
            </a:r>
            <a:r>
              <a:rPr lang="en-US" err="1">
                <a:cs typeface="Calibri"/>
              </a:rPr>
              <a:t>Acrononyms</a:t>
            </a:r>
            <a:endParaRPr lang="en-US">
              <a:cs typeface="Calibri"/>
            </a:endParaRPr>
          </a:p>
          <a:p>
            <a:r>
              <a:rPr lang="en-US">
                <a:cs typeface="Calibri"/>
              </a:rPr>
              <a:t>Cisco Directory or CEC</a:t>
            </a:r>
          </a:p>
          <a:p>
            <a:r>
              <a:rPr lang="en-US">
                <a:cs typeface="Calibri"/>
              </a:rPr>
              <a:t>There is Cisco Clueless </a:t>
            </a:r>
            <a:r>
              <a:rPr lang="en-US" err="1">
                <a:cs typeface="Calibri"/>
              </a:rPr>
              <a:t>webex</a:t>
            </a:r>
            <a:r>
              <a:rPr lang="en-US">
                <a:cs typeface="Calibri"/>
              </a:rPr>
              <a:t> rooms to answer a plethora of questions</a:t>
            </a:r>
          </a:p>
          <a:p>
            <a:r>
              <a:rPr lang="en-US">
                <a:cs typeface="Calibri"/>
              </a:rPr>
              <a:t>And of course, visit our DevRel Team SharePoint.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7B0D8-F980-9847-837E-A6327F172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8622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Please go to </a:t>
            </a:r>
            <a:r>
              <a:rPr lang="en-US" err="1">
                <a:cs typeface="Calibri"/>
              </a:rPr>
              <a:t>Slido</a:t>
            </a:r>
            <a:r>
              <a:rPr lang="en-US">
                <a:cs typeface="Calibri"/>
              </a:rPr>
              <a:t> or scan the QR code to take the post-event survey for today’s session.  We’d really love to hear from you.  Now Let’s Dance.  </a:t>
            </a:r>
          </a:p>
          <a:p>
            <a:r>
              <a:rPr lang="en-US">
                <a:cs typeface="Calibri"/>
              </a:rPr>
              <a:t>Thank you again for joining today’s session.  Have a great day!</a:t>
            </a:r>
          </a:p>
        </p:txBody>
      </p:sp>
      <p:sp>
        <p:nvSpPr>
          <p:cNvPr id="4" name="Slide Number Placeholder 3"/>
          <p:cNvSpPr>
            <a:spLocks noGrp="1"/>
          </p:cNvSpPr>
          <p:nvPr>
            <p:ph type="sldNum" sz="quarter" idx="5"/>
          </p:nvPr>
        </p:nvSpPr>
        <p:spPr/>
        <p:txBody>
          <a:bodyPr/>
          <a:lstStyle/>
          <a:p>
            <a:fld id="{D3C79DAC-6471-D04A-B230-CF9472EDCF38}" type="slidenum">
              <a:rPr lang="en-US" smtClean="0"/>
              <a:t>18</a:t>
            </a:fld>
            <a:endParaRPr lang="en-US"/>
          </a:p>
        </p:txBody>
      </p:sp>
    </p:spTree>
    <p:extLst>
      <p:ext uri="{BB962C8B-B14F-4D97-AF65-F5344CB8AC3E}">
        <p14:creationId xmlns:p14="http://schemas.microsoft.com/office/powerpoint/2010/main" val="297588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Erin Thank – Welcome back to the Full Stack Wellness &amp; Inclusion Series.  Today's topic will be on Designing a Team Where Everyone Belong . The session will highlight the value of proximity and a culture of belonging where we can express who we are.</a:t>
            </a:r>
            <a:endParaRPr lang="en-US"/>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1"/>
        <p:cNvGrpSpPr/>
        <p:nvPr/>
      </p:nvGrpSpPr>
      <p:grpSpPr>
        <a:xfrm>
          <a:off x="0" y="0"/>
          <a:ext cx="0" cy="0"/>
          <a:chOff x="0" y="0"/>
          <a:chExt cx="0" cy="0"/>
        </a:xfrm>
      </p:grpSpPr>
      <p:sp>
        <p:nvSpPr>
          <p:cNvPr id="17132" name="Google Shape;17132;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33" name="Google Shape;17133;p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a:t>Erin</a:t>
            </a:r>
          </a:p>
          <a:p>
            <a:r>
              <a:rPr lang="en-US" b="1"/>
              <a:t>- In our last session, we focused on safety and Designing a team where everyone feels safe.   Our speaker, Karen McDonald, Director in </a:t>
            </a:r>
            <a:r>
              <a:rPr lang="en-US" b="1" err="1"/>
              <a:t>OneX</a:t>
            </a:r>
            <a:r>
              <a:rPr lang="en-US" b="1"/>
              <a:t>, discussed psychological safety in terms of microaggressions, understanding what it feels like and what it should not feel like and ways to promote safety.   Today, we want to move up to the next level of the pyramid to Belonging and the value of belonging in the workplace. </a:t>
            </a:r>
            <a:endParaRPr lang="en-US"/>
          </a:p>
          <a:p>
            <a:r>
              <a:rPr lang="en-US" b="1"/>
              <a:t>-So, what are we going to deliver today?  We will discuss how to create inclusive teams where we respect each other's boundaries, needs and priorities.</a:t>
            </a:r>
            <a:endParaRPr lang="en-US">
              <a:cs typeface="Calibri" panose="020F0502020204030204"/>
            </a:endParaRPr>
          </a:p>
          <a:p>
            <a:r>
              <a:rPr lang="en-US" b="1">
                <a:cs typeface="Calibri"/>
              </a:rPr>
              <a:t>This session is important because we want to highlight the value of proximity and create a culture of belonging where were can express who we are.</a:t>
            </a:r>
          </a:p>
          <a:p>
            <a:r>
              <a:rPr lang="en-US" b="1">
                <a:cs typeface="Calibri"/>
              </a:rPr>
              <a:t>- We'll hear from a few DevRel team members and their perspectives of belonging to a team </a:t>
            </a:r>
          </a:p>
          <a:p>
            <a:r>
              <a:rPr lang="en-US" b="1">
                <a:cs typeface="Calibri"/>
              </a:rPr>
              <a:t>- Paul Zimmerman will share how the Developer Experience team fosters belonging within the Developer Community.</a:t>
            </a:r>
            <a:endParaRPr lang="en-US"/>
          </a:p>
          <a:p>
            <a:r>
              <a:rPr lang="en-US" b="1">
                <a:cs typeface="Calibri"/>
              </a:rPr>
              <a:t>-  We are happy to have Hannah Wiley from People &amp; Communities here today </a:t>
            </a:r>
            <a:endParaRPr lang="en-US"/>
          </a:p>
          <a:p>
            <a:r>
              <a:rPr lang="en-US" b="1">
                <a:cs typeface="Calibri"/>
              </a:rPr>
              <a:t>- And Ryan will share the Post-event activity with you </a:t>
            </a:r>
          </a:p>
        </p:txBody>
      </p:sp>
      <p:sp>
        <p:nvSpPr>
          <p:cNvPr id="17134" name="Google Shape;17134;p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38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02124"/>
                </a:solidFill>
                <a:effectLst/>
                <a:latin typeface="Roboto"/>
                <a:ea typeface="Roboto"/>
              </a:rPr>
              <a:t>Belonging </a:t>
            </a:r>
            <a:r>
              <a:rPr lang="en-US" b="1" i="0">
                <a:solidFill>
                  <a:srgbClr val="202124"/>
                </a:solidFill>
                <a:effectLst/>
                <a:latin typeface="Roboto"/>
                <a:ea typeface="Roboto"/>
              </a:rPr>
              <a:t>fosters team collaboration</a:t>
            </a:r>
            <a:endParaRPr lang="en-US" b="0" i="0">
              <a:solidFill>
                <a:srgbClr val="202124"/>
              </a:solidFill>
              <a:effectLst/>
              <a:latin typeface="Roboto"/>
              <a:ea typeface="Roboto"/>
            </a:endParaRPr>
          </a:p>
          <a:p>
            <a:r>
              <a:rPr lang="en-US">
                <a:solidFill>
                  <a:srgbClr val="202124"/>
                </a:solidFill>
                <a:latin typeface="Roboto"/>
                <a:ea typeface="Roboto"/>
              </a:rPr>
              <a:t>According to a Harvard Business Review article, The value of Belonging at Work,  </a:t>
            </a:r>
            <a:r>
              <a:rPr lang="en-US" b="1"/>
              <a:t>Belonging</a:t>
            </a:r>
            <a:r>
              <a:rPr lang="en-US"/>
              <a:t> is good for </a:t>
            </a:r>
            <a:r>
              <a:rPr lang="en-US" b="1"/>
              <a:t>business</a:t>
            </a:r>
            <a:r>
              <a:rPr lang="en-US"/>
              <a:t>. If workers feel like they belong, companies reap substantial bottom-line benefits.  </a:t>
            </a:r>
          </a:p>
          <a:p>
            <a:r>
              <a:rPr lang="en-US"/>
              <a:t>The article also states "Social belonging is a fundamental human need, </a:t>
            </a:r>
            <a:r>
              <a:rPr lang="en-US">
                <a:hlinkClick r:id="rId3"/>
              </a:rPr>
              <a:t>hardwired</a:t>
            </a:r>
            <a:r>
              <a:rPr lang="en-US"/>
              <a:t> into our DNA. And yet, </a:t>
            </a:r>
            <a:r>
              <a:rPr lang="en-US">
                <a:hlinkClick r:id="rId4"/>
              </a:rPr>
              <a:t>40%</a:t>
            </a:r>
            <a:r>
              <a:rPr lang="en-US"/>
              <a:t> of people say that they feel isolated at work, and the result has been </a:t>
            </a:r>
            <a:r>
              <a:rPr lang="en-US">
                <a:hlinkClick r:id="rId5"/>
              </a:rPr>
              <a:t>lower organizational commitment and engagement</a:t>
            </a:r>
            <a:r>
              <a:rPr lang="en-US"/>
              <a:t>. In a nutshell, companies are blowing it. U.S. businesses spend </a:t>
            </a:r>
            <a:r>
              <a:rPr lang="en-US">
                <a:hlinkClick r:id="rId6"/>
              </a:rPr>
              <a:t>nearly 8 billion dollars</a:t>
            </a:r>
            <a:r>
              <a:rPr lang="en-US"/>
              <a:t> each year on diversity and inclusion (D&amp;I) trainings that miss the mark </a:t>
            </a:r>
            <a:r>
              <a:rPr lang="en-US">
                <a:hlinkClick r:id="rId7"/>
              </a:rPr>
              <a:t>because they neglect our need to feel included</a:t>
            </a:r>
            <a:r>
              <a:rPr lang="en-US"/>
              <a:t>."</a:t>
            </a:r>
            <a:endParaRPr lang="en-US">
              <a:cs typeface="Calibri"/>
            </a:endParaRPr>
          </a:p>
          <a:p>
            <a:r>
              <a:rPr lang="en-US" b="1">
                <a:cs typeface="Calibri"/>
              </a:rPr>
              <a:t>We do not want to miss the mark within DevRel and Cisco.  In my opinion, I think Cisco is doing well, since it continues to be the  "#1 Best Places to work"</a:t>
            </a:r>
            <a:endParaRPr lang="en-US" b="1"/>
          </a:p>
          <a:p>
            <a:r>
              <a:rPr lang="en-US"/>
              <a:t>As we promote Diversity and Inclusion in this series, I'd like share this quote by Verna Myers, D&amp;I Expert, "Diversity is being invited to the Party, Inclusion is being asked to dance and Belonging is dancing like no one's watching."  </a:t>
            </a:r>
          </a:p>
          <a:p>
            <a:r>
              <a:rPr lang="en-US"/>
              <a:t>I'll now pass it over to Paul, who facilitate "Our DevRel Story"</a:t>
            </a: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97B0D8-F980-9847-837E-A6327F172C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26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US">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99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GB">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88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7</a:t>
            </a:fld>
            <a:endParaRPr lang="en-US"/>
          </a:p>
        </p:txBody>
      </p:sp>
    </p:spTree>
    <p:extLst>
      <p:ext uri="{BB962C8B-B14F-4D97-AF65-F5344CB8AC3E}">
        <p14:creationId xmlns:p14="http://schemas.microsoft.com/office/powerpoint/2010/main" val="397245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8</a:t>
            </a:fld>
            <a:endParaRPr lang="en-US"/>
          </a:p>
        </p:txBody>
      </p:sp>
    </p:spTree>
    <p:extLst>
      <p:ext uri="{BB962C8B-B14F-4D97-AF65-F5344CB8AC3E}">
        <p14:creationId xmlns:p14="http://schemas.microsoft.com/office/powerpoint/2010/main" val="241262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algn="l"/>
            <a:r>
              <a:rPr lang="en-GB"/>
              <a:t>Thank you, Paul, Joanna, Mel, Amanda, and Adrienne.  We’ll now hear from Paul who will share how the </a:t>
            </a:r>
            <a:r>
              <a:rPr lang="en-US">
                <a:latin typeface="+mn-lt"/>
              </a:rPr>
              <a:t>Developer Experience team fosters belonging within the Developer Community.  </a:t>
            </a:r>
          </a:p>
          <a:p>
            <a:pPr algn="l"/>
            <a:r>
              <a:rPr lang="en-US">
                <a:latin typeface="+mn-lt"/>
              </a:rPr>
              <a:t>The importance of fostering belonging both in the </a:t>
            </a:r>
            <a:r>
              <a:rPr lang="en-US"/>
              <a:t>internal and external community</a:t>
            </a:r>
            <a:endParaRPr lang="en-US">
              <a:latin typeface="+mn-lt"/>
            </a:endParaRPr>
          </a:p>
          <a:p>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4902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3461662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48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843070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64518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293585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8669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53884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974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43742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2541422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426028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660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1361514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796434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599510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648810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420762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262834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855632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03875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406931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1927937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2225503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271014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418010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15213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3616894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81773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3.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   Cisco Confidential</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3330165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92" r:id="rId14"/>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   Cisco Confidential</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551783727"/>
      </p:ext>
    </p:extLst>
  </p:cSld>
  <p:clrMap bg1="lt1" tx1="dk1" bg2="lt2" tx2="dk2" accent1="accent1" accent2="accent2" accent3="accent3" accent4="accent4" accent5="accent5" accent6="accent6" hlink="hlink" folHlink="folHlink"/>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   Cisco Confidential</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Tree>
    <p:extLst>
      <p:ext uri="{BB962C8B-B14F-4D97-AF65-F5344CB8AC3E}">
        <p14:creationId xmlns:p14="http://schemas.microsoft.com/office/powerpoint/2010/main" val="159653019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22.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 Id="rId9"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7.png"/><Relationship Id="rId7" Type="http://schemas.openxmlformats.org/officeDocument/2006/relationships/image" Target="../media/image11.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diagramColors" Target="../diagrams/colors1.xml"/><Relationship Id="rId5" Type="http://schemas.openxmlformats.org/officeDocument/2006/relationships/image" Target="../media/image9.png"/><Relationship Id="rId10" Type="http://schemas.openxmlformats.org/officeDocument/2006/relationships/diagramQuickStyle" Target="../diagrams/quickStyle1.xml"/><Relationship Id="rId4" Type="http://schemas.openxmlformats.org/officeDocument/2006/relationships/image" Target="../media/image8.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422967" y="1006322"/>
            <a:ext cx="7346067" cy="3337855"/>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22176" y="4347980"/>
            <a:ext cx="12192000" cy="194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FFFFFF"/>
                </a:solidFill>
                <a:effectLst/>
                <a:uLnTx/>
                <a:uFillTx/>
                <a:latin typeface="CiscoSansTT ExtraLight"/>
                <a:ea typeface="+mn-ea"/>
                <a:cs typeface="+mn-cs"/>
              </a:rPr>
              <a:t>In one or two words, what does </a:t>
            </a:r>
            <a:r>
              <a:rPr kumimoji="0" lang="en-IN" sz="2800" b="0" i="1" u="none" strike="noStrike" kern="1200" cap="none" spc="0" normalizeH="0" baseline="0" noProof="0">
                <a:ln>
                  <a:noFill/>
                </a:ln>
                <a:solidFill>
                  <a:srgbClr val="FFFFFF"/>
                </a:solidFill>
                <a:effectLst/>
                <a:uLnTx/>
                <a:uFillTx/>
                <a:latin typeface="CiscoSansTT ExtraLight"/>
                <a:ea typeface="+mn-ea"/>
                <a:cs typeface="+mn-cs"/>
              </a:rPr>
              <a:t>belonging</a:t>
            </a:r>
            <a:r>
              <a:rPr kumimoji="0" lang="en-IN" sz="2800" b="0" i="0" u="none" strike="noStrike" kern="1200" cap="none" spc="0" normalizeH="0" baseline="0" noProof="0">
                <a:ln>
                  <a:noFill/>
                </a:ln>
                <a:solidFill>
                  <a:srgbClr val="FFFFFF"/>
                </a:solidFill>
                <a:effectLst/>
                <a:uLnTx/>
                <a:uFillTx/>
                <a:latin typeface="CiscoSansTT ExtraLight"/>
                <a:ea typeface="+mn-ea"/>
                <a:cs typeface="+mn-cs"/>
              </a:rPr>
              <a:t> </a:t>
            </a:r>
            <a:r>
              <a:rPr lang="en-IN" sz="2800">
                <a:solidFill>
                  <a:srgbClr val="FFFFFF"/>
                </a:solidFill>
                <a:latin typeface="CiscoSansTT ExtraLight"/>
              </a:rPr>
              <a:t>mean</a:t>
            </a:r>
            <a:r>
              <a:rPr kumimoji="0" lang="en-IN" sz="2800" b="0" i="0" u="none" strike="noStrike" kern="1200" cap="none" spc="0" normalizeH="0" baseline="0" noProof="0">
                <a:ln>
                  <a:noFill/>
                </a:ln>
                <a:solidFill>
                  <a:srgbClr val="FFFFFF"/>
                </a:solidFill>
                <a:effectLst/>
                <a:uLnTx/>
                <a:uFillTx/>
                <a:latin typeface="CiscoSansTT ExtraLight"/>
                <a:ea typeface="+mn-ea"/>
                <a:cs typeface="+mn-cs"/>
              </a:rPr>
              <a:t> to you?</a:t>
            </a:r>
          </a:p>
        </p:txBody>
      </p:sp>
      <p:pic>
        <p:nvPicPr>
          <p:cNvPr id="66" name="Picture 65">
            <a:extLst>
              <a:ext uri="{FF2B5EF4-FFF2-40B4-BE49-F238E27FC236}">
                <a16:creationId xmlns:a16="http://schemas.microsoft.com/office/drawing/2014/main" id="{3E87276B-E6B6-4C89-AFDC-2308B303E1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9682" y="1467510"/>
            <a:ext cx="426684" cy="426684"/>
          </a:xfrm>
          <a:prstGeom prst="rect">
            <a:avLst/>
          </a:prstGeom>
        </p:spPr>
      </p:pic>
      <p:pic>
        <p:nvPicPr>
          <p:cNvPr id="67" name="Picture 66">
            <a:extLst>
              <a:ext uri="{FF2B5EF4-FFF2-40B4-BE49-F238E27FC236}">
                <a16:creationId xmlns:a16="http://schemas.microsoft.com/office/drawing/2014/main" id="{A5C09DB4-7929-4352-B388-4279530E9F0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10131" y="1462568"/>
            <a:ext cx="445184" cy="445184"/>
          </a:xfrm>
          <a:prstGeom prst="rect">
            <a:avLst/>
          </a:prstGeom>
        </p:spPr>
      </p:pic>
      <p:pic>
        <p:nvPicPr>
          <p:cNvPr id="68" name="Picture 67">
            <a:extLst>
              <a:ext uri="{FF2B5EF4-FFF2-40B4-BE49-F238E27FC236}">
                <a16:creationId xmlns:a16="http://schemas.microsoft.com/office/drawing/2014/main" id="{F19132B2-E834-4DA0-8BCD-6C6B39FB7B6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8379" y="1280675"/>
            <a:ext cx="426684" cy="426684"/>
          </a:xfrm>
          <a:prstGeom prst="rect">
            <a:avLst/>
          </a:prstGeom>
        </p:spPr>
      </p:pic>
      <p:pic>
        <p:nvPicPr>
          <p:cNvPr id="69" name="Picture 68">
            <a:extLst>
              <a:ext uri="{FF2B5EF4-FFF2-40B4-BE49-F238E27FC236}">
                <a16:creationId xmlns:a16="http://schemas.microsoft.com/office/drawing/2014/main" id="{BE833BDA-2379-43DB-AD12-6CA5412337A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79289" y="1302427"/>
            <a:ext cx="426684" cy="426684"/>
          </a:xfrm>
          <a:prstGeom prst="rect">
            <a:avLst/>
          </a:prstGeom>
        </p:spPr>
      </p:pic>
      <p:pic>
        <p:nvPicPr>
          <p:cNvPr id="70" name="Picture 69">
            <a:extLst>
              <a:ext uri="{FF2B5EF4-FFF2-40B4-BE49-F238E27FC236}">
                <a16:creationId xmlns:a16="http://schemas.microsoft.com/office/drawing/2014/main" id="{3ABBBE65-5179-4108-9F10-36056CAE0BF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71315" y="1523537"/>
            <a:ext cx="426684" cy="426684"/>
          </a:xfrm>
          <a:prstGeom prst="rect">
            <a:avLst/>
          </a:prstGeom>
        </p:spPr>
      </p:pic>
      <p:sp>
        <p:nvSpPr>
          <p:cNvPr id="5" name="TextBox 4">
            <a:extLst>
              <a:ext uri="{FF2B5EF4-FFF2-40B4-BE49-F238E27FC236}">
                <a16:creationId xmlns:a16="http://schemas.microsoft.com/office/drawing/2014/main" id="{3C658CE0-5965-9544-9D17-7F510C237C5E}"/>
              </a:ext>
            </a:extLst>
          </p:cNvPr>
          <p:cNvSpPr txBox="1"/>
          <p:nvPr/>
        </p:nvSpPr>
        <p:spPr>
          <a:xfrm>
            <a:off x="170763" y="3356543"/>
            <a:ext cx="2092452"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iscoSansTT ExtraLight"/>
                <a:ea typeface="+mn-ea"/>
                <a:cs typeface="+mn-cs"/>
              </a:rPr>
              <a:t>[Insert Survey URL and passcode]</a:t>
            </a:r>
          </a:p>
        </p:txBody>
      </p:sp>
      <p:sp>
        <p:nvSpPr>
          <p:cNvPr id="6" name="TextBox 5">
            <a:extLst>
              <a:ext uri="{FF2B5EF4-FFF2-40B4-BE49-F238E27FC236}">
                <a16:creationId xmlns:a16="http://schemas.microsoft.com/office/drawing/2014/main" id="{56A04662-3582-7F4B-A25D-F3BFFF8270B0}"/>
              </a:ext>
            </a:extLst>
          </p:cNvPr>
          <p:cNvSpPr txBox="1"/>
          <p:nvPr/>
        </p:nvSpPr>
        <p:spPr>
          <a:xfrm>
            <a:off x="617178" y="2845750"/>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D274D"/>
                </a:solidFill>
                <a:effectLst/>
                <a:uLnTx/>
                <a:uFillTx/>
                <a:latin typeface="CiscoSansTT ExtraLight"/>
                <a:ea typeface="+mn-ea"/>
                <a:cs typeface="+mn-cs"/>
              </a:rPr>
              <a:t>OR</a:t>
            </a:r>
          </a:p>
        </p:txBody>
      </p:sp>
      <p:sp>
        <p:nvSpPr>
          <p:cNvPr id="2" name="TextBox 1">
            <a:extLst>
              <a:ext uri="{FF2B5EF4-FFF2-40B4-BE49-F238E27FC236}">
                <a16:creationId xmlns:a16="http://schemas.microsoft.com/office/drawing/2014/main" id="{336D435B-3CBA-4B70-B86E-97165A78CF74}"/>
              </a:ext>
            </a:extLst>
          </p:cNvPr>
          <p:cNvSpPr txBox="1"/>
          <p:nvPr/>
        </p:nvSpPr>
        <p:spPr>
          <a:xfrm>
            <a:off x="174511" y="1862629"/>
            <a:ext cx="2419252" cy="369332"/>
          </a:xfrm>
          <a:prstGeom prst="rect">
            <a:avLst/>
          </a:prstGeom>
          <a:noFill/>
        </p:spPr>
        <p:txBody>
          <a:bodyPr wrap="none" lIns="91440" tIns="45720" rIns="91440" bIns="45720" rtlCol="0">
            <a:spAutoFit/>
          </a:bodyPr>
          <a:lstStyle/>
          <a:p>
            <a:pPr algn="l"/>
            <a:r>
              <a:rPr lang="en-US" dirty="0">
                <a:latin typeface="+mn-lt"/>
              </a:rPr>
              <a:t>[Insert Survey QR Code]</a:t>
            </a:r>
          </a:p>
        </p:txBody>
      </p:sp>
    </p:spTree>
    <p:custDataLst>
      <p:tags r:id="rId1"/>
    </p:custDataLst>
    <p:extLst>
      <p:ext uri="{BB962C8B-B14F-4D97-AF65-F5344CB8AC3E}">
        <p14:creationId xmlns:p14="http://schemas.microsoft.com/office/powerpoint/2010/main" val="120337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AO - News Article: FAO and Norway to help developing countries monitor  forest resources">
            <a:extLst>
              <a:ext uri="{FF2B5EF4-FFF2-40B4-BE49-F238E27FC236}">
                <a16:creationId xmlns:a16="http://schemas.microsoft.com/office/drawing/2014/main" id="{6F34382B-4F3E-43F3-BEC3-3B08527DF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01" y="1438315"/>
            <a:ext cx="4832223" cy="32260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13EE1-BD6C-49B4-ABF3-B6DEE4A8462D}"/>
              </a:ext>
            </a:extLst>
          </p:cNvPr>
          <p:cNvSpPr>
            <a:spLocks noGrp="1"/>
          </p:cNvSpPr>
          <p:nvPr>
            <p:ph type="title"/>
          </p:nvPr>
        </p:nvSpPr>
        <p:spPr/>
        <p:txBody>
          <a:bodyPr/>
          <a:lstStyle/>
          <a:p>
            <a:r>
              <a:rPr lang="en-US"/>
              <a:t>Diverse communities build more dynamic conversations</a:t>
            </a:r>
          </a:p>
        </p:txBody>
      </p:sp>
      <p:pic>
        <p:nvPicPr>
          <p:cNvPr id="2050" name="Picture 2" descr="two women and one man on computer screen">
            <a:extLst>
              <a:ext uri="{FF2B5EF4-FFF2-40B4-BE49-F238E27FC236}">
                <a16:creationId xmlns:a16="http://schemas.microsoft.com/office/drawing/2014/main" id="{A180A24A-24C7-4FBD-8111-99E0F60D5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040" y="1162456"/>
            <a:ext cx="5037600" cy="377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echnology Is Improving Life in Developing Countries">
            <a:extLst>
              <a:ext uri="{FF2B5EF4-FFF2-40B4-BE49-F238E27FC236}">
                <a16:creationId xmlns:a16="http://schemas.microsoft.com/office/drawing/2014/main" id="{7130DBD6-AC86-4B70-A603-C1A11307E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802" y="3806444"/>
            <a:ext cx="4577334" cy="30515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28C7A8-3661-4729-B92E-8DFB4438D2FB}"/>
              </a:ext>
            </a:extLst>
          </p:cNvPr>
          <p:cNvSpPr txBox="1"/>
          <p:nvPr/>
        </p:nvSpPr>
        <p:spPr>
          <a:xfrm>
            <a:off x="1513409" y="4677912"/>
            <a:ext cx="1797095" cy="369332"/>
          </a:xfrm>
          <a:prstGeom prst="rect">
            <a:avLst/>
          </a:prstGeom>
          <a:noFill/>
        </p:spPr>
        <p:txBody>
          <a:bodyPr wrap="none" lIns="91440" tIns="45720" rIns="91440" bIns="45720" rtlCol="0">
            <a:spAutoFit/>
          </a:bodyPr>
          <a:lstStyle/>
          <a:p>
            <a:pPr algn="l"/>
            <a:r>
              <a:rPr lang="en-US">
                <a:latin typeface="+mn-lt"/>
              </a:rPr>
              <a:t>Experience levels</a:t>
            </a:r>
          </a:p>
        </p:txBody>
      </p:sp>
      <p:sp>
        <p:nvSpPr>
          <p:cNvPr id="4" name="TextBox 3">
            <a:extLst>
              <a:ext uri="{FF2B5EF4-FFF2-40B4-BE49-F238E27FC236}">
                <a16:creationId xmlns:a16="http://schemas.microsoft.com/office/drawing/2014/main" id="{4008CBF9-15C0-45BE-BB5F-923CB852F92E}"/>
              </a:ext>
            </a:extLst>
          </p:cNvPr>
          <p:cNvSpPr txBox="1"/>
          <p:nvPr/>
        </p:nvSpPr>
        <p:spPr>
          <a:xfrm>
            <a:off x="5338292" y="3160113"/>
            <a:ext cx="1310039" cy="646331"/>
          </a:xfrm>
          <a:prstGeom prst="rect">
            <a:avLst/>
          </a:prstGeom>
          <a:noFill/>
        </p:spPr>
        <p:txBody>
          <a:bodyPr wrap="none" lIns="91440" tIns="45720" rIns="91440" bIns="45720" rtlCol="0">
            <a:spAutoFit/>
          </a:bodyPr>
          <a:lstStyle/>
          <a:p>
            <a:pPr algn="l"/>
            <a:r>
              <a:rPr lang="en-US"/>
              <a:t>Geographic </a:t>
            </a:r>
            <a:br>
              <a:rPr lang="en-US"/>
            </a:br>
            <a:r>
              <a:rPr lang="en-US"/>
              <a:t>experiences</a:t>
            </a:r>
            <a:endParaRPr lang="en-US">
              <a:latin typeface="+mn-lt"/>
            </a:endParaRPr>
          </a:p>
        </p:txBody>
      </p:sp>
      <p:sp>
        <p:nvSpPr>
          <p:cNvPr id="9" name="TextBox 8">
            <a:extLst>
              <a:ext uri="{FF2B5EF4-FFF2-40B4-BE49-F238E27FC236}">
                <a16:creationId xmlns:a16="http://schemas.microsoft.com/office/drawing/2014/main" id="{F9924A66-DB7D-4033-A05F-73CFB32D9EBF}"/>
              </a:ext>
            </a:extLst>
          </p:cNvPr>
          <p:cNvSpPr txBox="1"/>
          <p:nvPr/>
        </p:nvSpPr>
        <p:spPr>
          <a:xfrm>
            <a:off x="8960476" y="4944747"/>
            <a:ext cx="2840735" cy="369332"/>
          </a:xfrm>
          <a:prstGeom prst="rect">
            <a:avLst/>
          </a:prstGeom>
          <a:noFill/>
        </p:spPr>
        <p:txBody>
          <a:bodyPr wrap="square" lIns="91440" tIns="45720" rIns="91440" bIns="45720" rtlCol="0" anchor="t">
            <a:spAutoFit/>
          </a:bodyPr>
          <a:lstStyle/>
          <a:p>
            <a:pPr algn="l"/>
            <a:r>
              <a:rPr lang="en-US">
                <a:latin typeface="+mn-lt"/>
              </a:rPr>
              <a:t>C</a:t>
            </a:r>
            <a:r>
              <a:rPr lang="en-US"/>
              <a:t>ultural dimensions</a:t>
            </a:r>
            <a:endParaRPr lang="en-US">
              <a:latin typeface="+mn-lt"/>
            </a:endParaRPr>
          </a:p>
        </p:txBody>
      </p:sp>
    </p:spTree>
    <p:extLst>
      <p:ext uri="{BB962C8B-B14F-4D97-AF65-F5344CB8AC3E}">
        <p14:creationId xmlns:p14="http://schemas.microsoft.com/office/powerpoint/2010/main" val="67619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259A-D7E4-452D-AB39-7CC9CAE6E90D}"/>
              </a:ext>
            </a:extLst>
          </p:cNvPr>
          <p:cNvSpPr>
            <a:spLocks noGrp="1"/>
          </p:cNvSpPr>
          <p:nvPr>
            <p:ph type="title"/>
          </p:nvPr>
        </p:nvSpPr>
        <p:spPr/>
        <p:txBody>
          <a:bodyPr/>
          <a:lstStyle/>
          <a:p>
            <a:r>
              <a:rPr lang="en-US"/>
              <a:t>Inclusive communities foster collaboration</a:t>
            </a:r>
          </a:p>
        </p:txBody>
      </p:sp>
      <p:pic>
        <p:nvPicPr>
          <p:cNvPr id="2050" name="Picture 2" descr="brown wooden blocks on white surface">
            <a:extLst>
              <a:ext uri="{FF2B5EF4-FFF2-40B4-BE49-F238E27FC236}">
                <a16:creationId xmlns:a16="http://schemas.microsoft.com/office/drawing/2014/main" id="{E5793BC0-AD3D-4139-906D-08C0C5E87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18240"/>
            <a:ext cx="3795776" cy="28468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yscale photo of man and woman holding their hands">
            <a:extLst>
              <a:ext uri="{FF2B5EF4-FFF2-40B4-BE49-F238E27FC236}">
                <a16:creationId xmlns:a16="http://schemas.microsoft.com/office/drawing/2014/main" id="{04256338-A63A-4914-A5B5-223EDF62A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6965" y="2259817"/>
            <a:ext cx="3688618" cy="24603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F9846C5-8962-4A6F-ADBA-AD287707DE19}"/>
              </a:ext>
            </a:extLst>
          </p:cNvPr>
          <p:cNvSpPr txBox="1"/>
          <p:nvPr/>
        </p:nvSpPr>
        <p:spPr>
          <a:xfrm>
            <a:off x="1426405" y="5054702"/>
            <a:ext cx="648704" cy="369332"/>
          </a:xfrm>
          <a:prstGeom prst="rect">
            <a:avLst/>
          </a:prstGeom>
          <a:noFill/>
        </p:spPr>
        <p:txBody>
          <a:bodyPr wrap="none" lIns="91440" tIns="45720" rIns="91440" bIns="45720" rtlCol="0">
            <a:spAutoFit/>
          </a:bodyPr>
          <a:lstStyle/>
          <a:p>
            <a:pPr algn="l"/>
            <a:r>
              <a:rPr lang="en-US">
                <a:latin typeface="+mn-lt"/>
              </a:rPr>
              <a:t>Trust</a:t>
            </a:r>
          </a:p>
        </p:txBody>
      </p:sp>
      <p:sp>
        <p:nvSpPr>
          <p:cNvPr id="4" name="TextBox 3">
            <a:extLst>
              <a:ext uri="{FF2B5EF4-FFF2-40B4-BE49-F238E27FC236}">
                <a16:creationId xmlns:a16="http://schemas.microsoft.com/office/drawing/2014/main" id="{6046B45D-7CCE-4C4B-8715-A9A5CEB8FC13}"/>
              </a:ext>
            </a:extLst>
          </p:cNvPr>
          <p:cNvSpPr txBox="1"/>
          <p:nvPr/>
        </p:nvSpPr>
        <p:spPr>
          <a:xfrm>
            <a:off x="4520444" y="5453396"/>
            <a:ext cx="759823" cy="369332"/>
          </a:xfrm>
          <a:prstGeom prst="rect">
            <a:avLst/>
          </a:prstGeom>
          <a:noFill/>
        </p:spPr>
        <p:txBody>
          <a:bodyPr wrap="none" lIns="91440" tIns="45720" rIns="91440" bIns="45720" rtlCol="0">
            <a:spAutoFit/>
          </a:bodyPr>
          <a:lstStyle/>
          <a:p>
            <a:pPr algn="l"/>
            <a:r>
              <a:rPr lang="en-US">
                <a:latin typeface="+mn-lt"/>
              </a:rPr>
              <a:t>Safety</a:t>
            </a:r>
          </a:p>
        </p:txBody>
      </p:sp>
      <p:sp>
        <p:nvSpPr>
          <p:cNvPr id="5" name="TextBox 4">
            <a:extLst>
              <a:ext uri="{FF2B5EF4-FFF2-40B4-BE49-F238E27FC236}">
                <a16:creationId xmlns:a16="http://schemas.microsoft.com/office/drawing/2014/main" id="{395AC1D9-670E-4473-8476-6C2AC7A31D13}"/>
              </a:ext>
            </a:extLst>
          </p:cNvPr>
          <p:cNvSpPr txBox="1"/>
          <p:nvPr/>
        </p:nvSpPr>
        <p:spPr>
          <a:xfrm>
            <a:off x="7128135" y="4720125"/>
            <a:ext cx="922817" cy="369332"/>
          </a:xfrm>
          <a:prstGeom prst="rect">
            <a:avLst/>
          </a:prstGeom>
          <a:noFill/>
        </p:spPr>
        <p:txBody>
          <a:bodyPr wrap="none" lIns="91440" tIns="45720" rIns="91440" bIns="45720" rtlCol="0">
            <a:spAutoFit/>
          </a:bodyPr>
          <a:lstStyle/>
          <a:p>
            <a:pPr algn="l"/>
            <a:r>
              <a:rPr lang="en-US"/>
              <a:t>Respect</a:t>
            </a:r>
            <a:endParaRPr lang="en-US">
              <a:latin typeface="+mn-lt"/>
            </a:endParaRPr>
          </a:p>
        </p:txBody>
      </p:sp>
      <p:sp>
        <p:nvSpPr>
          <p:cNvPr id="6" name="TextBox 5">
            <a:extLst>
              <a:ext uri="{FF2B5EF4-FFF2-40B4-BE49-F238E27FC236}">
                <a16:creationId xmlns:a16="http://schemas.microsoft.com/office/drawing/2014/main" id="{8D3E2AA0-5AA7-4F1C-92A9-DEC59568DD90}"/>
              </a:ext>
            </a:extLst>
          </p:cNvPr>
          <p:cNvSpPr txBox="1"/>
          <p:nvPr/>
        </p:nvSpPr>
        <p:spPr>
          <a:xfrm>
            <a:off x="10133655" y="5089457"/>
            <a:ext cx="1295996" cy="369332"/>
          </a:xfrm>
          <a:prstGeom prst="rect">
            <a:avLst/>
          </a:prstGeom>
          <a:noFill/>
        </p:spPr>
        <p:txBody>
          <a:bodyPr wrap="none" lIns="91440" tIns="45720" rIns="91440" bIns="45720" rtlCol="0">
            <a:spAutoFit/>
          </a:bodyPr>
          <a:lstStyle/>
          <a:p>
            <a:pPr algn="l"/>
            <a:r>
              <a:rPr lang="en-US">
                <a:latin typeface="+mn-lt"/>
              </a:rPr>
              <a:t>Recognition</a:t>
            </a:r>
          </a:p>
        </p:txBody>
      </p:sp>
      <p:pic>
        <p:nvPicPr>
          <p:cNvPr id="2054" name="Picture 6" descr="smiling woman wrapped in gray blanket">
            <a:extLst>
              <a:ext uri="{FF2B5EF4-FFF2-40B4-BE49-F238E27FC236}">
                <a16:creationId xmlns:a16="http://schemas.microsoft.com/office/drawing/2014/main" id="{19CD3018-416F-4877-B555-DD67DCE40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108" y="1543696"/>
            <a:ext cx="2586892" cy="38803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ABF2661-3726-483A-97D2-1A3C9E8A93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194"/>
          <a:stretch/>
        </p:blipFill>
        <p:spPr bwMode="auto">
          <a:xfrm>
            <a:off x="9006547" y="2074222"/>
            <a:ext cx="3185453"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7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BB385-6980-469F-B5E7-BA02D38C5EC4}"/>
              </a:ext>
            </a:extLst>
          </p:cNvPr>
          <p:cNvSpPr>
            <a:spLocks noGrp="1"/>
          </p:cNvSpPr>
          <p:nvPr>
            <p:ph type="title"/>
          </p:nvPr>
        </p:nvSpPr>
        <p:spPr>
          <a:xfrm>
            <a:off x="532341" y="130424"/>
            <a:ext cx="11127317" cy="975783"/>
          </a:xfrm>
        </p:spPr>
        <p:txBody>
          <a:bodyPr/>
          <a:lstStyle/>
          <a:p>
            <a:r>
              <a:rPr lang="en-US" sz="3700"/>
              <a:t>How to build belonging in your community</a:t>
            </a:r>
          </a:p>
        </p:txBody>
      </p:sp>
      <p:pic>
        <p:nvPicPr>
          <p:cNvPr id="3076" name="Picture 4">
            <a:extLst>
              <a:ext uri="{FF2B5EF4-FFF2-40B4-BE49-F238E27FC236}">
                <a16:creationId xmlns:a16="http://schemas.microsoft.com/office/drawing/2014/main" id="{6107E7FF-A42D-4951-BE91-C261AFA400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19" r="10648"/>
          <a:stretch/>
        </p:blipFill>
        <p:spPr bwMode="auto">
          <a:xfrm>
            <a:off x="2777331" y="1650139"/>
            <a:ext cx="3764345" cy="181031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058A6EC-B5A2-4F7B-A5AC-D60B9A5C2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628" y="3683110"/>
            <a:ext cx="2838748" cy="215601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BB7D12A-6106-4ACD-AD02-271B7BA8C2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60" r="3810"/>
          <a:stretch/>
        </p:blipFill>
        <p:spPr bwMode="auto">
          <a:xfrm>
            <a:off x="7296532" y="3889018"/>
            <a:ext cx="3118947" cy="193005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89EEDF2-BCAC-43CB-B05E-762374DF5B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05" r="9961"/>
          <a:stretch/>
        </p:blipFill>
        <p:spPr bwMode="auto">
          <a:xfrm>
            <a:off x="7255909" y="1568133"/>
            <a:ext cx="3099553" cy="19609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9E7BD4-63EA-4E09-AF0D-3D1E9A912E98}"/>
              </a:ext>
            </a:extLst>
          </p:cNvPr>
          <p:cNvSpPr txBox="1"/>
          <p:nvPr/>
        </p:nvSpPr>
        <p:spPr>
          <a:xfrm>
            <a:off x="3332509" y="940071"/>
            <a:ext cx="1967911" cy="369332"/>
          </a:xfrm>
          <a:prstGeom prst="rect">
            <a:avLst/>
          </a:prstGeom>
          <a:noFill/>
        </p:spPr>
        <p:txBody>
          <a:bodyPr wrap="none" lIns="91440" tIns="45720" rIns="91440" bIns="45720" rtlCol="0">
            <a:spAutoFit/>
          </a:bodyPr>
          <a:lstStyle/>
          <a:p>
            <a:pPr algn="l"/>
            <a:r>
              <a:rPr lang="en-US">
                <a:latin typeface="+mn-lt"/>
              </a:rPr>
              <a:t>Low Belongingness</a:t>
            </a:r>
          </a:p>
        </p:txBody>
      </p:sp>
      <p:sp>
        <p:nvSpPr>
          <p:cNvPr id="11" name="TextBox 10">
            <a:extLst>
              <a:ext uri="{FF2B5EF4-FFF2-40B4-BE49-F238E27FC236}">
                <a16:creationId xmlns:a16="http://schemas.microsoft.com/office/drawing/2014/main" id="{CE5DE83B-04F6-4A2F-8D77-552EE72237DE}"/>
              </a:ext>
            </a:extLst>
          </p:cNvPr>
          <p:cNvSpPr txBox="1"/>
          <p:nvPr/>
        </p:nvSpPr>
        <p:spPr>
          <a:xfrm>
            <a:off x="7723768" y="940071"/>
            <a:ext cx="2064989" cy="369332"/>
          </a:xfrm>
          <a:prstGeom prst="rect">
            <a:avLst/>
          </a:prstGeom>
          <a:noFill/>
        </p:spPr>
        <p:txBody>
          <a:bodyPr wrap="none" lIns="91440" tIns="45720" rIns="91440" bIns="45720" rtlCol="0">
            <a:spAutoFit/>
          </a:bodyPr>
          <a:lstStyle/>
          <a:p>
            <a:pPr algn="l"/>
            <a:r>
              <a:rPr lang="en-US"/>
              <a:t>High</a:t>
            </a:r>
            <a:r>
              <a:rPr lang="en-US">
                <a:latin typeface="+mn-lt"/>
              </a:rPr>
              <a:t> Belongingness</a:t>
            </a:r>
          </a:p>
        </p:txBody>
      </p:sp>
      <p:sp>
        <p:nvSpPr>
          <p:cNvPr id="12" name="TextBox 11">
            <a:extLst>
              <a:ext uri="{FF2B5EF4-FFF2-40B4-BE49-F238E27FC236}">
                <a16:creationId xmlns:a16="http://schemas.microsoft.com/office/drawing/2014/main" id="{BDCC96F2-EAE2-4D5C-8970-E1FB9F27203A}"/>
              </a:ext>
            </a:extLst>
          </p:cNvPr>
          <p:cNvSpPr txBox="1"/>
          <p:nvPr/>
        </p:nvSpPr>
        <p:spPr>
          <a:xfrm>
            <a:off x="802019" y="4553195"/>
            <a:ext cx="1368388" cy="646331"/>
          </a:xfrm>
          <a:prstGeom prst="rect">
            <a:avLst/>
          </a:prstGeom>
          <a:noFill/>
        </p:spPr>
        <p:txBody>
          <a:bodyPr wrap="none" lIns="91440" tIns="45720" rIns="91440" bIns="45720" rtlCol="0">
            <a:spAutoFit/>
          </a:bodyPr>
          <a:lstStyle/>
          <a:p>
            <a:pPr algn="l"/>
            <a:r>
              <a:rPr lang="en-US">
                <a:latin typeface="+mn-lt"/>
              </a:rPr>
              <a:t>Low Value in</a:t>
            </a:r>
            <a:br>
              <a:rPr lang="en-US">
                <a:latin typeface="+mn-lt"/>
              </a:rPr>
            </a:br>
            <a:r>
              <a:rPr lang="en-US">
                <a:latin typeface="+mn-lt"/>
              </a:rPr>
              <a:t>Uniqueness</a:t>
            </a:r>
          </a:p>
        </p:txBody>
      </p:sp>
      <p:sp>
        <p:nvSpPr>
          <p:cNvPr id="13" name="TextBox 12">
            <a:extLst>
              <a:ext uri="{FF2B5EF4-FFF2-40B4-BE49-F238E27FC236}">
                <a16:creationId xmlns:a16="http://schemas.microsoft.com/office/drawing/2014/main" id="{1A8E22A3-4508-419C-AE9B-B5F4E7EE7D6C}"/>
              </a:ext>
            </a:extLst>
          </p:cNvPr>
          <p:cNvSpPr txBox="1"/>
          <p:nvPr/>
        </p:nvSpPr>
        <p:spPr>
          <a:xfrm>
            <a:off x="730085" y="1908966"/>
            <a:ext cx="1412566" cy="646331"/>
          </a:xfrm>
          <a:prstGeom prst="rect">
            <a:avLst/>
          </a:prstGeom>
          <a:noFill/>
        </p:spPr>
        <p:txBody>
          <a:bodyPr wrap="none" lIns="91440" tIns="45720" rIns="91440" bIns="45720" rtlCol="0">
            <a:spAutoFit/>
          </a:bodyPr>
          <a:lstStyle/>
          <a:p>
            <a:pPr algn="l"/>
            <a:r>
              <a:rPr lang="en-US"/>
              <a:t>High</a:t>
            </a:r>
            <a:r>
              <a:rPr lang="en-US">
                <a:latin typeface="+mn-lt"/>
              </a:rPr>
              <a:t> Value in</a:t>
            </a:r>
            <a:br>
              <a:rPr lang="en-US">
                <a:latin typeface="+mn-lt"/>
              </a:rPr>
            </a:br>
            <a:r>
              <a:rPr lang="en-US">
                <a:latin typeface="+mn-lt"/>
              </a:rPr>
              <a:t>Uniqueness</a:t>
            </a:r>
          </a:p>
        </p:txBody>
      </p:sp>
      <p:sp>
        <p:nvSpPr>
          <p:cNvPr id="6" name="TextBox 5">
            <a:extLst>
              <a:ext uri="{FF2B5EF4-FFF2-40B4-BE49-F238E27FC236}">
                <a16:creationId xmlns:a16="http://schemas.microsoft.com/office/drawing/2014/main" id="{7821C9A0-1A0D-4C8D-B58F-E32112C5D05A}"/>
              </a:ext>
            </a:extLst>
          </p:cNvPr>
          <p:cNvSpPr txBox="1"/>
          <p:nvPr/>
        </p:nvSpPr>
        <p:spPr>
          <a:xfrm>
            <a:off x="4033346" y="5375114"/>
            <a:ext cx="1367041" cy="461665"/>
          </a:xfrm>
          <a:prstGeom prst="rect">
            <a:avLst/>
          </a:prstGeom>
          <a:noFill/>
        </p:spPr>
        <p:txBody>
          <a:bodyPr wrap="none" lIns="91440" tIns="45720" rIns="91440" bIns="45720" rtlCol="0">
            <a:spAutoFit/>
          </a:bodyPr>
          <a:lstStyle/>
          <a:p>
            <a:pPr algn="l"/>
            <a:r>
              <a:rPr lang="en-US" sz="2400" b="1">
                <a:latin typeface="+mn-lt"/>
              </a:rPr>
              <a:t>Exclusion</a:t>
            </a:r>
          </a:p>
        </p:txBody>
      </p:sp>
      <p:sp>
        <p:nvSpPr>
          <p:cNvPr id="15" name="TextBox 14">
            <a:extLst>
              <a:ext uri="{FF2B5EF4-FFF2-40B4-BE49-F238E27FC236}">
                <a16:creationId xmlns:a16="http://schemas.microsoft.com/office/drawing/2014/main" id="{3C99CC30-FB90-4EE0-91D5-17CC89E4AE23}"/>
              </a:ext>
            </a:extLst>
          </p:cNvPr>
          <p:cNvSpPr txBox="1"/>
          <p:nvPr/>
        </p:nvSpPr>
        <p:spPr>
          <a:xfrm>
            <a:off x="8032827" y="5422263"/>
            <a:ext cx="1755930" cy="461665"/>
          </a:xfrm>
          <a:prstGeom prst="rect">
            <a:avLst/>
          </a:prstGeom>
          <a:noFill/>
        </p:spPr>
        <p:txBody>
          <a:bodyPr wrap="none" lIns="91440" tIns="45720" rIns="91440" bIns="45720" rtlCol="0">
            <a:spAutoFit/>
          </a:bodyPr>
          <a:lstStyle/>
          <a:p>
            <a:pPr algn="l"/>
            <a:r>
              <a:rPr lang="en-US" sz="2400" b="1">
                <a:solidFill>
                  <a:schemeClr val="bg2"/>
                </a:solidFill>
                <a:latin typeface="+mn-lt"/>
              </a:rPr>
              <a:t>Assimilation</a:t>
            </a:r>
            <a:endParaRPr lang="en-US" b="1">
              <a:solidFill>
                <a:schemeClr val="bg2"/>
              </a:solidFill>
              <a:latin typeface="+mn-lt"/>
            </a:endParaRPr>
          </a:p>
        </p:txBody>
      </p:sp>
      <p:sp>
        <p:nvSpPr>
          <p:cNvPr id="16" name="TextBox 15">
            <a:extLst>
              <a:ext uri="{FF2B5EF4-FFF2-40B4-BE49-F238E27FC236}">
                <a16:creationId xmlns:a16="http://schemas.microsoft.com/office/drawing/2014/main" id="{4A0CA9D8-40E9-4C2F-8403-68692412F6E5}"/>
              </a:ext>
            </a:extLst>
          </p:cNvPr>
          <p:cNvSpPr txBox="1"/>
          <p:nvPr/>
        </p:nvSpPr>
        <p:spPr>
          <a:xfrm>
            <a:off x="3883106" y="2950799"/>
            <a:ext cx="2068002" cy="461665"/>
          </a:xfrm>
          <a:prstGeom prst="rect">
            <a:avLst/>
          </a:prstGeom>
          <a:noFill/>
        </p:spPr>
        <p:txBody>
          <a:bodyPr wrap="none" lIns="91440" tIns="45720" rIns="91440" bIns="45720" rtlCol="0">
            <a:spAutoFit/>
          </a:bodyPr>
          <a:lstStyle/>
          <a:p>
            <a:pPr algn="l"/>
            <a:r>
              <a:rPr lang="en-US" sz="2400" b="1">
                <a:latin typeface="+mn-lt"/>
              </a:rPr>
              <a:t>Differentiation</a:t>
            </a:r>
          </a:p>
        </p:txBody>
      </p:sp>
      <p:sp>
        <p:nvSpPr>
          <p:cNvPr id="17" name="TextBox 16">
            <a:extLst>
              <a:ext uri="{FF2B5EF4-FFF2-40B4-BE49-F238E27FC236}">
                <a16:creationId xmlns:a16="http://schemas.microsoft.com/office/drawing/2014/main" id="{478FE9CF-E4D7-4D25-AD2A-0000F1491E72}"/>
              </a:ext>
            </a:extLst>
          </p:cNvPr>
          <p:cNvSpPr txBox="1"/>
          <p:nvPr/>
        </p:nvSpPr>
        <p:spPr>
          <a:xfrm>
            <a:off x="8260392" y="3034230"/>
            <a:ext cx="1329210" cy="461665"/>
          </a:xfrm>
          <a:prstGeom prst="rect">
            <a:avLst/>
          </a:prstGeom>
          <a:noFill/>
        </p:spPr>
        <p:txBody>
          <a:bodyPr wrap="none" lIns="91440" tIns="45720" rIns="91440" bIns="45720" rtlCol="0">
            <a:spAutoFit/>
          </a:bodyPr>
          <a:lstStyle/>
          <a:p>
            <a:pPr algn="l"/>
            <a:r>
              <a:rPr lang="en-US" sz="2400" b="1">
                <a:solidFill>
                  <a:schemeClr val="bg2"/>
                </a:solidFill>
                <a:latin typeface="+mn-lt"/>
              </a:rPr>
              <a:t>Inclusion</a:t>
            </a:r>
          </a:p>
        </p:txBody>
      </p:sp>
      <p:sp>
        <p:nvSpPr>
          <p:cNvPr id="7" name="TextBox 6">
            <a:extLst>
              <a:ext uri="{FF2B5EF4-FFF2-40B4-BE49-F238E27FC236}">
                <a16:creationId xmlns:a16="http://schemas.microsoft.com/office/drawing/2014/main" id="{96705265-D47B-4E77-8833-BDFBAEF47482}"/>
              </a:ext>
            </a:extLst>
          </p:cNvPr>
          <p:cNvSpPr txBox="1"/>
          <p:nvPr/>
        </p:nvSpPr>
        <p:spPr>
          <a:xfrm>
            <a:off x="7255909" y="5942980"/>
            <a:ext cx="3503010" cy="276999"/>
          </a:xfrm>
          <a:prstGeom prst="rect">
            <a:avLst/>
          </a:prstGeom>
          <a:noFill/>
        </p:spPr>
        <p:txBody>
          <a:bodyPr wrap="none" lIns="91440" tIns="45720" rIns="91440" bIns="45720" rtlCol="0">
            <a:spAutoFit/>
          </a:bodyPr>
          <a:lstStyle/>
          <a:p>
            <a:pPr algn="l"/>
            <a:r>
              <a:rPr lang="en-US" sz="1200"/>
              <a:t>Shore, L.M., “Inclusion and Diversity in Work Groups”</a:t>
            </a:r>
            <a:endParaRPr lang="en-US" sz="1200">
              <a:latin typeface="+mn-lt"/>
            </a:endParaRPr>
          </a:p>
        </p:txBody>
      </p:sp>
      <p:sp>
        <p:nvSpPr>
          <p:cNvPr id="8" name="Arrow: Up 7">
            <a:extLst>
              <a:ext uri="{FF2B5EF4-FFF2-40B4-BE49-F238E27FC236}">
                <a16:creationId xmlns:a16="http://schemas.microsoft.com/office/drawing/2014/main" id="{5781C1D6-5B8C-4D68-A20B-027321ED3D91}"/>
              </a:ext>
            </a:extLst>
          </p:cNvPr>
          <p:cNvSpPr/>
          <p:nvPr/>
        </p:nvSpPr>
        <p:spPr>
          <a:xfrm>
            <a:off x="2274277" y="1650139"/>
            <a:ext cx="410308" cy="4011052"/>
          </a:xfrm>
          <a:prstGeom prst="upArrow">
            <a:avLst/>
          </a:prstGeom>
          <a:gradFill flip="none" rotWithShape="1">
            <a:gsLst>
              <a:gs pos="0">
                <a:schemeClr val="tx1">
                  <a:lumMod val="10000"/>
                  <a:lumOff val="90000"/>
                  <a:shade val="30000"/>
                  <a:satMod val="115000"/>
                </a:schemeClr>
              </a:gs>
              <a:gs pos="50000">
                <a:schemeClr val="tx1">
                  <a:lumMod val="10000"/>
                  <a:lumOff val="90000"/>
                  <a:shade val="67500"/>
                  <a:satMod val="115000"/>
                </a:schemeClr>
              </a:gs>
              <a:gs pos="100000">
                <a:schemeClr val="tx1">
                  <a:lumMod val="10000"/>
                  <a:lumOff val="90000"/>
                  <a:shade val="100000"/>
                  <a:satMod val="11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BB97BFF-0CA8-4917-8624-F27EF6F94E1C}"/>
              </a:ext>
            </a:extLst>
          </p:cNvPr>
          <p:cNvSpPr/>
          <p:nvPr/>
        </p:nvSpPr>
        <p:spPr>
          <a:xfrm>
            <a:off x="2777331" y="1176760"/>
            <a:ext cx="7638148" cy="369332"/>
          </a:xfrm>
          <a:prstGeom prst="rightArrow">
            <a:avLst/>
          </a:prstGeom>
          <a:gradFill flip="none" rotWithShape="1">
            <a:gsLst>
              <a:gs pos="0">
                <a:schemeClr val="tx1">
                  <a:lumMod val="10000"/>
                  <a:lumOff val="90000"/>
                  <a:shade val="30000"/>
                  <a:satMod val="115000"/>
                </a:schemeClr>
              </a:gs>
              <a:gs pos="50000">
                <a:schemeClr val="tx1">
                  <a:lumMod val="10000"/>
                  <a:lumOff val="90000"/>
                  <a:shade val="67500"/>
                  <a:satMod val="115000"/>
                </a:schemeClr>
              </a:gs>
              <a:gs pos="100000">
                <a:schemeClr val="tx1">
                  <a:lumMod val="10000"/>
                  <a:lumOff val="90000"/>
                  <a:shade val="100000"/>
                  <a:satMod val="115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52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endParaRPr lang="en-US"/>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3117389"/>
            <a:ext cx="11529391" cy="623221"/>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3200" b="0" i="0" u="none" strike="noStrike" kern="1200" cap="none" spc="0" normalizeH="0" baseline="0" noProof="0" dirty="0">
                <a:ln>
                  <a:noFill/>
                </a:ln>
                <a:solidFill>
                  <a:srgbClr val="FFFFFF"/>
                </a:solidFill>
                <a:effectLst/>
                <a:uLnTx/>
                <a:uFillTx/>
                <a:latin typeface="CiscoSansTT ExtraLight" panose="020B0303020201020303" pitchFamily="34" charset="0"/>
                <a:ea typeface="Arial"/>
                <a:cs typeface="CiscoSansTT ExtraLight" panose="020B0303020201020303" pitchFamily="34" charset="0"/>
                <a:sym typeface="Arial"/>
              </a:rPr>
              <a:t>Invite Business Unit Human Resources Consultant</a:t>
            </a:r>
          </a:p>
        </p:txBody>
      </p:sp>
      <p:sp>
        <p:nvSpPr>
          <p:cNvPr id="2" name="TextBox 1">
            <a:extLst>
              <a:ext uri="{FF2B5EF4-FFF2-40B4-BE49-F238E27FC236}">
                <a16:creationId xmlns:a16="http://schemas.microsoft.com/office/drawing/2014/main" id="{11457202-9CB2-4C85-BB84-FCC975B9CB89}"/>
              </a:ext>
            </a:extLst>
          </p:cNvPr>
          <p:cNvSpPr txBox="1"/>
          <p:nvPr/>
        </p:nvSpPr>
        <p:spPr>
          <a:xfrm>
            <a:off x="1027416" y="4243227"/>
            <a:ext cx="8523615" cy="646331"/>
          </a:xfrm>
          <a:prstGeom prst="rect">
            <a:avLst/>
          </a:prstGeom>
          <a:noFill/>
        </p:spPr>
        <p:txBody>
          <a:bodyPr wrap="none" lIns="91440" tIns="45720" rIns="91440" bIns="45720" rtlCol="0">
            <a:spAutoFit/>
          </a:bodyPr>
          <a:lstStyle/>
          <a:p>
            <a:pPr algn="l"/>
            <a:r>
              <a:rPr lang="en-US" dirty="0"/>
              <a:t>[Highlight HR resources available for employees]</a:t>
            </a:r>
          </a:p>
          <a:p>
            <a:pPr algn="l"/>
            <a:r>
              <a:rPr lang="en-US" dirty="0">
                <a:latin typeface="+mn-lt"/>
              </a:rPr>
              <a:t>[Highlight Employee Resource Groups to show case affinity groups and how to join them ]</a:t>
            </a:r>
          </a:p>
        </p:txBody>
      </p:sp>
    </p:spTree>
    <p:custDataLst>
      <p:tags r:id="rId1"/>
    </p:custDataLst>
    <p:extLst>
      <p:ext uri="{BB962C8B-B14F-4D97-AF65-F5344CB8AC3E}">
        <p14:creationId xmlns:p14="http://schemas.microsoft.com/office/powerpoint/2010/main" val="242317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422967" y="1006322"/>
            <a:ext cx="7346067" cy="3337855"/>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iscoSansTT ExtraLight"/>
                  <a:ea typeface="ＭＳ Ｐゴシック" charset="0"/>
                  <a:cs typeface="+mn-cs"/>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CiscoSansTT ExtraLight"/>
                <a:ea typeface="ＭＳ Ｐゴシック" charset="0"/>
                <a:cs typeface="+mn-cs"/>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iscoSansTT ExtraLight"/>
                <a:ea typeface="ＭＳ Ｐゴシック" charset="0"/>
                <a:cs typeface="+mn-cs"/>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CiscoSansTT ExtraLight"/>
                <a:ea typeface="ＭＳ Ｐゴシック" charset="0"/>
                <a:cs typeface="+mn-cs"/>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9524" y="4349250"/>
            <a:ext cx="12192000" cy="19482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2800">
                <a:solidFill>
                  <a:srgbClr val="1E4471"/>
                </a:solidFill>
                <a:latin typeface="CiscoSansTT ExtraLight"/>
              </a:rPr>
              <a:t>What is your favourite team activity that fosters belonging, past or present?</a:t>
            </a:r>
            <a:endParaRPr kumimoji="0" lang="en-IN" sz="2800" b="0" i="0" u="none" strike="noStrike" kern="1200" cap="none" spc="0" normalizeH="0" baseline="0" noProof="0">
              <a:ln>
                <a:noFill/>
              </a:ln>
              <a:solidFill>
                <a:srgbClr val="1E4471"/>
              </a:solidFill>
              <a:effectLst/>
              <a:uLnTx/>
              <a:uFillTx/>
              <a:latin typeface="CiscoSansTT ExtraLight"/>
              <a:ea typeface="+mn-ea"/>
              <a:cs typeface="+mn-cs"/>
            </a:endParaRPr>
          </a:p>
        </p:txBody>
      </p:sp>
      <p:pic>
        <p:nvPicPr>
          <p:cNvPr id="66" name="Picture 65">
            <a:extLst>
              <a:ext uri="{FF2B5EF4-FFF2-40B4-BE49-F238E27FC236}">
                <a16:creationId xmlns:a16="http://schemas.microsoft.com/office/drawing/2014/main" id="{3E87276B-E6B6-4C89-AFDC-2308B303E1E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49682" y="1467510"/>
            <a:ext cx="426684" cy="426684"/>
          </a:xfrm>
          <a:prstGeom prst="rect">
            <a:avLst/>
          </a:prstGeom>
        </p:spPr>
      </p:pic>
      <p:pic>
        <p:nvPicPr>
          <p:cNvPr id="67" name="Picture 66">
            <a:extLst>
              <a:ext uri="{FF2B5EF4-FFF2-40B4-BE49-F238E27FC236}">
                <a16:creationId xmlns:a16="http://schemas.microsoft.com/office/drawing/2014/main" id="{A5C09DB4-7929-4352-B388-4279530E9F0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10131" y="1462568"/>
            <a:ext cx="445184" cy="445184"/>
          </a:xfrm>
          <a:prstGeom prst="rect">
            <a:avLst/>
          </a:prstGeom>
        </p:spPr>
      </p:pic>
      <p:pic>
        <p:nvPicPr>
          <p:cNvPr id="68" name="Picture 67">
            <a:extLst>
              <a:ext uri="{FF2B5EF4-FFF2-40B4-BE49-F238E27FC236}">
                <a16:creationId xmlns:a16="http://schemas.microsoft.com/office/drawing/2014/main" id="{F19132B2-E834-4DA0-8BCD-6C6B39FB7B6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58379" y="1280675"/>
            <a:ext cx="426684" cy="426684"/>
          </a:xfrm>
          <a:prstGeom prst="rect">
            <a:avLst/>
          </a:prstGeom>
        </p:spPr>
      </p:pic>
      <p:pic>
        <p:nvPicPr>
          <p:cNvPr id="69" name="Picture 68">
            <a:extLst>
              <a:ext uri="{FF2B5EF4-FFF2-40B4-BE49-F238E27FC236}">
                <a16:creationId xmlns:a16="http://schemas.microsoft.com/office/drawing/2014/main" id="{BE833BDA-2379-43DB-AD12-6CA5412337A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979289" y="1302427"/>
            <a:ext cx="426684" cy="426684"/>
          </a:xfrm>
          <a:prstGeom prst="rect">
            <a:avLst/>
          </a:prstGeom>
        </p:spPr>
      </p:pic>
      <p:pic>
        <p:nvPicPr>
          <p:cNvPr id="70" name="Picture 69">
            <a:extLst>
              <a:ext uri="{FF2B5EF4-FFF2-40B4-BE49-F238E27FC236}">
                <a16:creationId xmlns:a16="http://schemas.microsoft.com/office/drawing/2014/main" id="{3ABBBE65-5179-4108-9F10-36056CAE0BF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71315" y="1523537"/>
            <a:ext cx="426684" cy="426684"/>
          </a:xfrm>
          <a:prstGeom prst="rect">
            <a:avLst/>
          </a:prstGeom>
        </p:spPr>
      </p:pic>
      <p:sp>
        <p:nvSpPr>
          <p:cNvPr id="75" name="TextBox 74">
            <a:extLst>
              <a:ext uri="{FF2B5EF4-FFF2-40B4-BE49-F238E27FC236}">
                <a16:creationId xmlns:a16="http://schemas.microsoft.com/office/drawing/2014/main" id="{43AD4D02-959A-0949-8593-E1F146663E94}"/>
              </a:ext>
            </a:extLst>
          </p:cNvPr>
          <p:cNvSpPr txBox="1"/>
          <p:nvPr/>
        </p:nvSpPr>
        <p:spPr>
          <a:xfrm>
            <a:off x="-269593" y="3480184"/>
            <a:ext cx="3147585"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iscoSansTT ExtraLight"/>
                <a:ea typeface="+mn-ea"/>
                <a:cs typeface="+mn-cs"/>
              </a:rPr>
              <a:t>[Insert Survey URL and passcode]</a:t>
            </a:r>
          </a:p>
        </p:txBody>
      </p:sp>
      <p:sp>
        <p:nvSpPr>
          <p:cNvPr id="77" name="TextBox 76">
            <a:extLst>
              <a:ext uri="{FF2B5EF4-FFF2-40B4-BE49-F238E27FC236}">
                <a16:creationId xmlns:a16="http://schemas.microsoft.com/office/drawing/2014/main" id="{26F64766-AF80-417C-AC62-281D52D2C504}"/>
              </a:ext>
            </a:extLst>
          </p:cNvPr>
          <p:cNvSpPr txBox="1"/>
          <p:nvPr/>
        </p:nvSpPr>
        <p:spPr>
          <a:xfrm>
            <a:off x="46801" y="2275819"/>
            <a:ext cx="2419252" cy="369332"/>
          </a:xfrm>
          <a:prstGeom prst="rect">
            <a:avLst/>
          </a:prstGeom>
          <a:noFill/>
        </p:spPr>
        <p:txBody>
          <a:bodyPr wrap="none" lIns="91440" tIns="45720" rIns="91440" bIns="45720" rtlCol="0">
            <a:spAutoFit/>
          </a:bodyPr>
          <a:lstStyle/>
          <a:p>
            <a:pPr algn="l"/>
            <a:r>
              <a:rPr lang="en-US" dirty="0">
                <a:latin typeface="+mn-lt"/>
              </a:rPr>
              <a:t>[Insert Survey QR Code]</a:t>
            </a:r>
          </a:p>
        </p:txBody>
      </p:sp>
      <p:sp>
        <p:nvSpPr>
          <p:cNvPr id="78" name="TextBox 77">
            <a:extLst>
              <a:ext uri="{FF2B5EF4-FFF2-40B4-BE49-F238E27FC236}">
                <a16:creationId xmlns:a16="http://schemas.microsoft.com/office/drawing/2014/main" id="{88A867A8-1C0B-48D0-9919-93B047AB76F7}"/>
              </a:ext>
            </a:extLst>
          </p:cNvPr>
          <p:cNvSpPr txBox="1"/>
          <p:nvPr/>
        </p:nvSpPr>
        <p:spPr>
          <a:xfrm>
            <a:off x="617178" y="2845750"/>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D274D"/>
                </a:solidFill>
                <a:effectLst/>
                <a:uLnTx/>
                <a:uFillTx/>
                <a:latin typeface="CiscoSansTT ExtraLight"/>
                <a:ea typeface="+mn-ea"/>
                <a:cs typeface="+mn-cs"/>
              </a:rPr>
              <a:t>OR</a:t>
            </a:r>
          </a:p>
        </p:txBody>
      </p:sp>
    </p:spTree>
    <p:custDataLst>
      <p:tags r:id="rId1"/>
    </p:custDataLst>
    <p:extLst>
      <p:ext uri="{BB962C8B-B14F-4D97-AF65-F5344CB8AC3E}">
        <p14:creationId xmlns:p14="http://schemas.microsoft.com/office/powerpoint/2010/main" val="54856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7F5705-F7FE-4BA2-9A1F-4A9C8AE81066}"/>
              </a:ext>
            </a:extLst>
          </p:cNvPr>
          <p:cNvSpPr/>
          <p:nvPr/>
        </p:nvSpPr>
        <p:spPr>
          <a:xfrm>
            <a:off x="-10160" y="2824480"/>
            <a:ext cx="12212320" cy="403352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pic>
        <p:nvPicPr>
          <p:cNvPr id="4" name="Picture 3" descr="A group of people standing on a rock with a sunset in the background&#10;&#10;Description automatically generated with low confidence">
            <a:extLst>
              <a:ext uri="{FF2B5EF4-FFF2-40B4-BE49-F238E27FC236}">
                <a16:creationId xmlns:a16="http://schemas.microsoft.com/office/drawing/2014/main" id="{54FA6006-31CB-BC47-BB06-3C00C950A6E5}"/>
              </a:ext>
            </a:extLst>
          </p:cNvPr>
          <p:cNvPicPr>
            <a:picLocks/>
          </p:cNvPicPr>
          <p:nvPr/>
        </p:nvPicPr>
        <p:blipFill rotWithShape="1">
          <a:blip r:embed="rId4">
            <a:extLst>
              <a:ext uri="{28A0092B-C50C-407E-A947-70E740481C1C}">
                <a14:useLocalDpi xmlns:a14="http://schemas.microsoft.com/office/drawing/2010/main" val="0"/>
              </a:ext>
            </a:extLst>
          </a:blip>
          <a:srcRect l="4551" t="53239" r="4551" b="7009"/>
          <a:stretch/>
        </p:blipFill>
        <p:spPr>
          <a:xfrm>
            <a:off x="-20320" y="4183253"/>
            <a:ext cx="12232640" cy="2674747"/>
          </a:xfrm>
          <a:prstGeom prst="rect">
            <a:avLst/>
          </a:prstGeom>
        </p:spPr>
      </p:pic>
      <p:sp>
        <p:nvSpPr>
          <p:cNvPr id="11" name="Rectangle 10">
            <a:extLst>
              <a:ext uri="{FF2B5EF4-FFF2-40B4-BE49-F238E27FC236}">
                <a16:creationId xmlns:a16="http://schemas.microsoft.com/office/drawing/2014/main" id="{4F68577A-2FB9-40CF-B43F-AB76862FFEF2}"/>
              </a:ext>
            </a:extLst>
          </p:cNvPr>
          <p:cNvSpPr/>
          <p:nvPr/>
        </p:nvSpPr>
        <p:spPr>
          <a:xfrm>
            <a:off x="-10160" y="0"/>
            <a:ext cx="12212320" cy="403352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9" name="TextBox 8">
            <a:extLst>
              <a:ext uri="{FF2B5EF4-FFF2-40B4-BE49-F238E27FC236}">
                <a16:creationId xmlns:a16="http://schemas.microsoft.com/office/drawing/2014/main" id="{78AC6023-6B45-4F8B-A167-CB66751FBE39}"/>
              </a:ext>
            </a:extLst>
          </p:cNvPr>
          <p:cNvSpPr txBox="1"/>
          <p:nvPr/>
        </p:nvSpPr>
        <p:spPr>
          <a:xfrm>
            <a:off x="618115" y="1306087"/>
            <a:ext cx="11291945" cy="9130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333" b="0" i="0" u="none" strike="noStrike" kern="1200" cap="none" spc="0" normalizeH="0" baseline="0" noProof="0">
                <a:ln>
                  <a:noFill/>
                </a:ln>
                <a:solidFill>
                  <a:srgbClr val="FFFFFF"/>
                </a:solidFill>
                <a:effectLst/>
                <a:uLnTx/>
                <a:uFillTx/>
                <a:latin typeface="CiscoSansTT ExtraLight"/>
                <a:ea typeface="+mn-ea"/>
                <a:cs typeface="+mn-cs"/>
              </a:rPr>
              <a:t>Our post-event activity</a:t>
            </a:r>
            <a:endParaRPr kumimoji="0" lang="en-IN" sz="5333"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14" name="Rectangle 13">
            <a:extLst>
              <a:ext uri="{FF2B5EF4-FFF2-40B4-BE49-F238E27FC236}">
                <a16:creationId xmlns:a16="http://schemas.microsoft.com/office/drawing/2014/main" id="{DDF02D45-C6AF-47EB-9F8E-100825E143EF}"/>
              </a:ext>
            </a:extLst>
          </p:cNvPr>
          <p:cNvSpPr/>
          <p:nvPr/>
        </p:nvSpPr>
        <p:spPr>
          <a:xfrm>
            <a:off x="149014" y="149734"/>
            <a:ext cx="11893973" cy="6558533"/>
          </a:xfrm>
          <a:prstGeom prst="rect">
            <a:avLst/>
          </a:prstGeom>
          <a:noFill/>
          <a:ln w="1270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5" name="Rectangle: Rounded Corners 14">
            <a:extLst>
              <a:ext uri="{FF2B5EF4-FFF2-40B4-BE49-F238E27FC236}">
                <a16:creationId xmlns:a16="http://schemas.microsoft.com/office/drawing/2014/main" id="{50BE758E-878C-4F18-9940-61B98ADA053D}"/>
              </a:ext>
            </a:extLst>
          </p:cNvPr>
          <p:cNvSpPr/>
          <p:nvPr/>
        </p:nvSpPr>
        <p:spPr>
          <a:xfrm rot="1618303">
            <a:off x="1056640" y="-418620"/>
            <a:ext cx="243840" cy="1290320"/>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6" name="Rectangle: Rounded Corners 15">
            <a:extLst>
              <a:ext uri="{FF2B5EF4-FFF2-40B4-BE49-F238E27FC236}">
                <a16:creationId xmlns:a16="http://schemas.microsoft.com/office/drawing/2014/main" id="{16BA4216-7E11-4923-8399-139EDB4B70DF}"/>
              </a:ext>
            </a:extLst>
          </p:cNvPr>
          <p:cNvSpPr/>
          <p:nvPr/>
        </p:nvSpPr>
        <p:spPr>
          <a:xfrm rot="1618303">
            <a:off x="897467" y="-343753"/>
            <a:ext cx="243840" cy="1290320"/>
          </a:xfrm>
          <a:prstGeom prst="roundRect">
            <a:avLst>
              <a:gd name="adj" fmla="val 5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8" name="TextBox 17">
            <a:extLst>
              <a:ext uri="{FF2B5EF4-FFF2-40B4-BE49-F238E27FC236}">
                <a16:creationId xmlns:a16="http://schemas.microsoft.com/office/drawing/2014/main" id="{5B4CF11C-F171-4CD7-AFA4-432752F5BB1D}"/>
              </a:ext>
            </a:extLst>
          </p:cNvPr>
          <p:cNvSpPr txBox="1"/>
          <p:nvPr/>
        </p:nvSpPr>
        <p:spPr>
          <a:xfrm>
            <a:off x="2934028" y="2362815"/>
            <a:ext cx="6005460" cy="923330"/>
          </a:xfrm>
          <a:prstGeom prst="rect">
            <a:avLst/>
          </a:prstGeom>
          <a:noFill/>
        </p:spPr>
        <p:txBody>
          <a:bodyPr wrap="square" lIns="91440" tIns="45720" rIns="91440" bIns="45720" rtlCol="0" anchor="ctr">
            <a:spAutoFit/>
          </a:bodyPr>
          <a:lstStyle/>
          <a:p>
            <a:pPr algn="ctr">
              <a:lnSpc>
                <a:spcPct val="90000"/>
              </a:lnSpc>
              <a:buClr>
                <a:srgbClr val="000000"/>
              </a:buClr>
              <a:buSzPts val="4400"/>
              <a:defRPr/>
            </a:pPr>
            <a:r>
              <a:rPr kumimoji="0" lang="en-US" sz="2000" b="0" i="0" u="none" strike="noStrike" kern="1200" cap="none" spc="0" normalizeH="0" baseline="0" noProof="0" dirty="0">
                <a:ln>
                  <a:noFill/>
                </a:ln>
                <a:solidFill>
                  <a:srgbClr val="FFFFFF"/>
                </a:solidFill>
                <a:effectLst/>
                <a:uLnTx/>
                <a:uFillTx/>
                <a:latin typeface="CiscoSansTT ExtraLight (Headings)"/>
                <a:ea typeface="+mn-ea"/>
                <a:cs typeface="+mn-cs"/>
              </a:rPr>
              <a:t>Host:</a:t>
            </a:r>
            <a:r>
              <a:rPr lang="en-US" sz="2000" dirty="0">
                <a:solidFill>
                  <a:srgbClr val="FFFFFF"/>
                </a:solidFill>
                <a:latin typeface="CiscoSansTT ExtraLight (Headings)"/>
              </a:rPr>
              <a:t> </a:t>
            </a:r>
            <a:r>
              <a:rPr kumimoji="0" lang="en-US" sz="2000" b="0" i="0" u="none" strike="noStrike" kern="1200" cap="none" spc="0" normalizeH="0" baseline="0" noProof="0" dirty="0">
                <a:ln>
                  <a:noFill/>
                </a:ln>
                <a:solidFill>
                  <a:srgbClr val="FFFFFF"/>
                </a:solidFill>
                <a:effectLst/>
                <a:uLnTx/>
                <a:uFillTx/>
                <a:latin typeface="CiscoSansTT ExtraLight (Headings)"/>
                <a:ea typeface="+mn-ea"/>
                <a:cs typeface="+mn-cs"/>
              </a:rPr>
              <a:t> Local Satellite Events </a:t>
            </a:r>
            <a:r>
              <a:rPr lang="en-US" sz="2000" dirty="0">
                <a:solidFill>
                  <a:srgbClr val="FFFFFF"/>
                </a:solidFill>
                <a:latin typeface="CiscoSansTT ExtraLight (Headings)"/>
              </a:rPr>
              <a:t>Get-togethers</a:t>
            </a:r>
          </a:p>
          <a:p>
            <a:pPr marL="0" marR="0" lvl="0" indent="0" algn="ctr" defTabSz="914400" rtl="0" eaLnBrk="1" fontAlgn="auto" latinLnBrk="0" hangingPunct="1">
              <a:lnSpc>
                <a:spcPct val="90000"/>
              </a:lnSpc>
              <a:spcBef>
                <a:spcPts val="0"/>
              </a:spcBef>
              <a:spcAft>
                <a:spcPts val="0"/>
              </a:spcAft>
              <a:buClr>
                <a:srgbClr val="000000"/>
              </a:buClr>
              <a:buSzPts val="4400"/>
              <a:buFontTx/>
              <a:buNone/>
              <a:tabLst/>
              <a:defRPr/>
            </a:pPr>
            <a:r>
              <a:rPr kumimoji="0" lang="en-US" sz="2000" b="0" i="0" u="none" strike="noStrike" kern="1200" cap="none" spc="0" normalizeH="0" baseline="0" noProof="0" dirty="0">
                <a:ln>
                  <a:noFill/>
                </a:ln>
                <a:solidFill>
                  <a:srgbClr val="FFFFFF"/>
                </a:solidFill>
                <a:effectLst/>
                <a:uLnTx/>
                <a:uFillTx/>
                <a:latin typeface="CiscoSansTT ExtraLight (Headings)"/>
                <a:ea typeface="+mn-ea"/>
                <a:cs typeface="+mn-cs"/>
              </a:rPr>
              <a:t>Team Meet up at local </a:t>
            </a:r>
            <a:r>
              <a:rPr lang="en-US" sz="2000" dirty="0">
                <a:solidFill>
                  <a:srgbClr val="FFFFFF"/>
                </a:solidFill>
                <a:latin typeface="CiscoSansTT ExtraLight (Headings)"/>
              </a:rPr>
              <a:t>shops </a:t>
            </a:r>
          </a:p>
          <a:p>
            <a:pPr marL="0" marR="0" lvl="0" indent="0" algn="ctr" defTabSz="914400" rtl="0" eaLnBrk="1" fontAlgn="auto" latinLnBrk="0" hangingPunct="1">
              <a:lnSpc>
                <a:spcPct val="90000"/>
              </a:lnSpc>
              <a:spcBef>
                <a:spcPts val="0"/>
              </a:spcBef>
              <a:spcAft>
                <a:spcPts val="0"/>
              </a:spcAft>
              <a:buClr>
                <a:srgbClr val="000000"/>
              </a:buClr>
              <a:buSzPts val="4400"/>
              <a:buFontTx/>
              <a:buNone/>
              <a:tabLst/>
              <a:defRPr/>
            </a:pPr>
            <a:endParaRPr lang="en-US" sz="2000" dirty="0">
              <a:solidFill>
                <a:srgbClr val="FFFFFF"/>
              </a:solidFill>
              <a:latin typeface="CiscoSansTT ExtraLight (Headings)"/>
            </a:endParaRPr>
          </a:p>
        </p:txBody>
      </p:sp>
    </p:spTree>
    <p:custDataLst>
      <p:tags r:id="rId1"/>
    </p:custDataLst>
    <p:extLst>
      <p:ext uri="{BB962C8B-B14F-4D97-AF65-F5344CB8AC3E}">
        <p14:creationId xmlns:p14="http://schemas.microsoft.com/office/powerpoint/2010/main" val="174256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A58CDC-48E0-4FE3-9D4D-36561B98D3F3}"/>
              </a:ext>
            </a:extLst>
          </p:cNvPr>
          <p:cNvSpPr txBox="1"/>
          <p:nvPr/>
        </p:nvSpPr>
        <p:spPr>
          <a:xfrm>
            <a:off x="2269856" y="454285"/>
            <a:ext cx="8171917" cy="584775"/>
          </a:xfrm>
          <a:prstGeom prst="rect">
            <a:avLst/>
          </a:prstGeom>
          <a:noFill/>
        </p:spPr>
        <p:txBody>
          <a:bodyPr wrap="none" lIns="91440" tIns="45720" rIns="91440" bIns="45720" rtlCol="0">
            <a:spAutoFit/>
          </a:bodyPr>
          <a:lstStyle/>
          <a:p>
            <a:pPr algn="l"/>
            <a:r>
              <a:rPr lang="en-US" sz="3200" dirty="0">
                <a:solidFill>
                  <a:schemeClr val="tx2"/>
                </a:solidFill>
                <a:latin typeface="+mn-lt"/>
              </a:rPr>
              <a:t>Local Meet</a:t>
            </a:r>
            <a:r>
              <a:rPr lang="en-US" sz="3200" dirty="0">
                <a:solidFill>
                  <a:schemeClr val="tx2"/>
                </a:solidFill>
              </a:rPr>
              <a:t>-up, per your Geographical Location  </a:t>
            </a:r>
            <a:endParaRPr lang="en-US" sz="3200" dirty="0">
              <a:solidFill>
                <a:schemeClr val="tx2"/>
              </a:solidFill>
              <a:latin typeface="+mn-lt"/>
            </a:endParaRPr>
          </a:p>
        </p:txBody>
      </p:sp>
      <p:cxnSp>
        <p:nvCxnSpPr>
          <p:cNvPr id="20" name="Google Shape;987;p31">
            <a:extLst>
              <a:ext uri="{FF2B5EF4-FFF2-40B4-BE49-F238E27FC236}">
                <a16:creationId xmlns:a16="http://schemas.microsoft.com/office/drawing/2014/main" id="{2A29A3E2-D6DB-4D45-9E9B-2CD1A05E9E7B}"/>
              </a:ext>
            </a:extLst>
          </p:cNvPr>
          <p:cNvCxnSpPr/>
          <p:nvPr/>
        </p:nvCxnSpPr>
        <p:spPr>
          <a:xfrm>
            <a:off x="36430" y="151403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24" name="Rectangle 23">
            <a:extLst>
              <a:ext uri="{FF2B5EF4-FFF2-40B4-BE49-F238E27FC236}">
                <a16:creationId xmlns:a16="http://schemas.microsoft.com/office/drawing/2014/main" id="{229574C3-2753-447C-BB30-33926B180FD0}"/>
              </a:ext>
            </a:extLst>
          </p:cNvPr>
          <p:cNvSpPr/>
          <p:nvPr/>
        </p:nvSpPr>
        <p:spPr>
          <a:xfrm>
            <a:off x="5681609" y="1675009"/>
            <a:ext cx="5532521" cy="38745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Green plants and mosses">
            <a:extLst>
              <a:ext uri="{FF2B5EF4-FFF2-40B4-BE49-F238E27FC236}">
                <a16:creationId xmlns:a16="http://schemas.microsoft.com/office/drawing/2014/main" id="{45B7A2A9-7733-4F2A-BDE6-FFDF9C3A42AA}"/>
              </a:ext>
            </a:extLst>
          </p:cNvPr>
          <p:cNvPicPr>
            <a:picLocks noChangeAspect="1"/>
          </p:cNvPicPr>
          <p:nvPr/>
        </p:nvPicPr>
        <p:blipFill>
          <a:blip r:embed="rId3"/>
          <a:stretch>
            <a:fillRect/>
          </a:stretch>
        </p:blipFill>
        <p:spPr>
          <a:xfrm>
            <a:off x="8332241" y="1945756"/>
            <a:ext cx="2862673" cy="1581238"/>
          </a:xfrm>
          <a:prstGeom prst="rect">
            <a:avLst/>
          </a:prstGeom>
          <a:effectLst>
            <a:outerShdw blurRad="50800" dist="38100" dir="8100000" algn="tr" rotWithShape="0">
              <a:prstClr val="black">
                <a:alpha val="40000"/>
              </a:prstClr>
            </a:outerShdw>
          </a:effectLst>
        </p:spPr>
      </p:pic>
      <p:pic>
        <p:nvPicPr>
          <p:cNvPr id="33" name="Picture 32" descr="Urban skyline in with distant view of empire state building">
            <a:extLst>
              <a:ext uri="{FF2B5EF4-FFF2-40B4-BE49-F238E27FC236}">
                <a16:creationId xmlns:a16="http://schemas.microsoft.com/office/drawing/2014/main" id="{F63854A5-A438-450E-9246-AC05AFB4666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14170" y="1716888"/>
            <a:ext cx="2615497" cy="157236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38100" dir="8100000" algn="tr" rotWithShape="0">
              <a:prstClr val="black">
                <a:alpha val="40000"/>
              </a:prstClr>
            </a:outerShdw>
          </a:effectLst>
        </p:spPr>
      </p:pic>
      <p:pic>
        <p:nvPicPr>
          <p:cNvPr id="39" name="Picture 38" descr="Sunflower field">
            <a:extLst>
              <a:ext uri="{FF2B5EF4-FFF2-40B4-BE49-F238E27FC236}">
                <a16:creationId xmlns:a16="http://schemas.microsoft.com/office/drawing/2014/main" id="{FAEB35CE-DE22-4CEA-A9BE-C714B23BCD62}"/>
              </a:ext>
            </a:extLst>
          </p:cNvPr>
          <p:cNvPicPr>
            <a:picLocks noChangeAspect="1"/>
          </p:cNvPicPr>
          <p:nvPr/>
        </p:nvPicPr>
        <p:blipFill>
          <a:blip r:embed="rId6"/>
          <a:stretch>
            <a:fillRect/>
          </a:stretch>
        </p:blipFill>
        <p:spPr>
          <a:xfrm>
            <a:off x="5998237" y="3526994"/>
            <a:ext cx="1993862" cy="1737889"/>
          </a:xfrm>
          <a:prstGeom prst="rect">
            <a:avLst/>
          </a:prstGeom>
          <a:effectLst>
            <a:outerShdw blurRad="50800" dist="38100" dir="8100000" algn="tr" rotWithShape="0">
              <a:prstClr val="black">
                <a:alpha val="40000"/>
              </a:prstClr>
            </a:outerShdw>
          </a:effectLst>
        </p:spPr>
      </p:pic>
      <p:pic>
        <p:nvPicPr>
          <p:cNvPr id="40" name="Picture 39" descr="Shanghai city skyline">
            <a:extLst>
              <a:ext uri="{FF2B5EF4-FFF2-40B4-BE49-F238E27FC236}">
                <a16:creationId xmlns:a16="http://schemas.microsoft.com/office/drawing/2014/main" id="{AC4AD4F6-4EC4-4B6F-84D7-6BBB80452AEE}"/>
              </a:ext>
            </a:extLst>
          </p:cNvPr>
          <p:cNvPicPr>
            <a:picLocks noChangeAspect="1"/>
          </p:cNvPicPr>
          <p:nvPr/>
        </p:nvPicPr>
        <p:blipFill>
          <a:blip r:embed="rId7"/>
          <a:stretch>
            <a:fillRect/>
          </a:stretch>
        </p:blipFill>
        <p:spPr>
          <a:xfrm>
            <a:off x="7208558" y="2895711"/>
            <a:ext cx="2180189" cy="1572362"/>
          </a:xfrm>
          <a:prstGeom prst="rect">
            <a:avLst/>
          </a:prstGeom>
          <a:effectLst>
            <a:outerShdw blurRad="50800" dist="38100" dir="8100000" algn="tr" rotWithShape="0">
              <a:prstClr val="black">
                <a:alpha val="40000"/>
              </a:prstClr>
            </a:outerShdw>
          </a:effectLst>
        </p:spPr>
      </p:pic>
      <p:pic>
        <p:nvPicPr>
          <p:cNvPr id="41" name="Picture 40" descr="Golden Gate Bridge in fog">
            <a:extLst>
              <a:ext uri="{FF2B5EF4-FFF2-40B4-BE49-F238E27FC236}">
                <a16:creationId xmlns:a16="http://schemas.microsoft.com/office/drawing/2014/main" id="{0949F87F-FFDC-483E-A1C5-87D55712006A}"/>
              </a:ext>
            </a:extLst>
          </p:cNvPr>
          <p:cNvPicPr>
            <a:picLocks noChangeAspect="1"/>
          </p:cNvPicPr>
          <p:nvPr/>
        </p:nvPicPr>
        <p:blipFill>
          <a:blip r:embed="rId8"/>
          <a:stretch>
            <a:fillRect/>
          </a:stretch>
        </p:blipFill>
        <p:spPr>
          <a:xfrm>
            <a:off x="8680192" y="4118928"/>
            <a:ext cx="2235504" cy="1328915"/>
          </a:xfrm>
          <a:prstGeom prst="rect">
            <a:avLst/>
          </a:prstGeom>
          <a:effectLst>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240B8070-7940-4CB9-8E20-3C2073250C0B}"/>
              </a:ext>
            </a:extLst>
          </p:cNvPr>
          <p:cNvSpPr/>
          <p:nvPr/>
        </p:nvSpPr>
        <p:spPr>
          <a:xfrm>
            <a:off x="134396" y="1593276"/>
            <a:ext cx="4668928" cy="33695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Person holding metal coffee drip kettle, pouring water through filter with coffee in ceramic coffee dripper">
            <a:extLst>
              <a:ext uri="{FF2B5EF4-FFF2-40B4-BE49-F238E27FC236}">
                <a16:creationId xmlns:a16="http://schemas.microsoft.com/office/drawing/2014/main" id="{C0E7C4C6-5B9F-4277-B71C-9C843E929598}"/>
              </a:ext>
            </a:extLst>
          </p:cNvPr>
          <p:cNvPicPr>
            <a:picLocks noChangeAspect="1"/>
          </p:cNvPicPr>
          <p:nvPr/>
        </p:nvPicPr>
        <p:blipFill>
          <a:blip r:embed="rId9"/>
          <a:stretch>
            <a:fillRect/>
          </a:stretch>
        </p:blipFill>
        <p:spPr>
          <a:xfrm>
            <a:off x="265192" y="1669795"/>
            <a:ext cx="4206095" cy="3216559"/>
          </a:xfrm>
          <a:prstGeom prst="rect">
            <a:avLst/>
          </a:prstGeom>
          <a:effectLst>
            <a:softEdge rad="177800"/>
          </a:effectLst>
        </p:spPr>
      </p:pic>
    </p:spTree>
    <p:extLst>
      <p:ext uri="{BB962C8B-B14F-4D97-AF65-F5344CB8AC3E}">
        <p14:creationId xmlns:p14="http://schemas.microsoft.com/office/powerpoint/2010/main" val="324855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764B6-7E3B-1445-A583-D9E2D5DD0F5C}"/>
              </a:ext>
            </a:extLst>
          </p:cNvPr>
          <p:cNvSpPr/>
          <p:nvPr/>
        </p:nvSpPr>
        <p:spPr>
          <a:xfrm>
            <a:off x="365334" y="2754452"/>
            <a:ext cx="11258834" cy="36003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srgbClr val="FFFFFF"/>
                </a:solidFill>
                <a:effectLst/>
                <a:uLnTx/>
                <a:uFillTx/>
                <a:latin typeface="CiscoSansTT ExtraLight"/>
                <a:ea typeface="+mn-ea"/>
                <a:cs typeface="+mn-cs"/>
              </a:rPr>
              <a:t>List helpful sites/resources that will be beneficial to create a sense of </a:t>
            </a:r>
            <a:r>
              <a:rPr lang="en-IN" sz="2800" dirty="0">
                <a:solidFill>
                  <a:srgbClr val="FFFFFF"/>
                </a:solidFill>
                <a:latin typeface="CiscoSansTT ExtraLight"/>
              </a:rPr>
              <a:t>belonging</a:t>
            </a:r>
            <a:endParaRPr kumimoji="0" lang="en-IN" sz="2800" b="0" i="0" u="none" strike="noStrike" kern="1200" cap="none" spc="0" normalizeH="0" baseline="0" noProof="0" dirty="0">
              <a:ln>
                <a:noFill/>
              </a:ln>
              <a:solidFill>
                <a:srgbClr val="FFFFFF"/>
              </a:solidFill>
              <a:effectLst/>
              <a:uLnTx/>
              <a:uFillTx/>
              <a:latin typeface="CiscoSansTT ExtraLight"/>
              <a:ea typeface="+mn-ea"/>
              <a:cs typeface="+mn-cs"/>
            </a:endParaRPr>
          </a:p>
        </p:txBody>
      </p:sp>
      <p:sp>
        <p:nvSpPr>
          <p:cNvPr id="2" name="Title 1">
            <a:extLst>
              <a:ext uri="{FF2B5EF4-FFF2-40B4-BE49-F238E27FC236}">
                <a16:creationId xmlns:a16="http://schemas.microsoft.com/office/drawing/2014/main" id="{65FBD2A7-AFA4-D046-A48B-3781ADF14229}"/>
              </a:ext>
            </a:extLst>
          </p:cNvPr>
          <p:cNvSpPr>
            <a:spLocks noGrp="1"/>
          </p:cNvSpPr>
          <p:nvPr>
            <p:ph type="title"/>
          </p:nvPr>
        </p:nvSpPr>
        <p:spPr>
          <a:xfrm>
            <a:off x="753324" y="1171254"/>
            <a:ext cx="7286168" cy="888365"/>
          </a:xfrm>
        </p:spPr>
        <p:txBody>
          <a:bodyPr/>
          <a:lstStyle/>
          <a:p>
            <a:r>
              <a:rPr lang="en-US" sz="3700" dirty="0"/>
              <a:t>[Helpful sites to know]</a:t>
            </a:r>
          </a:p>
        </p:txBody>
      </p:sp>
      <p:pic>
        <p:nvPicPr>
          <p:cNvPr id="5" name="Picture 7" descr="A picture containing shape&#10;&#10;Description automatically generated">
            <a:extLst>
              <a:ext uri="{FF2B5EF4-FFF2-40B4-BE49-F238E27FC236}">
                <a16:creationId xmlns:a16="http://schemas.microsoft.com/office/drawing/2014/main" id="{0CA1D017-60F3-4516-8483-9D3F070FCC37}"/>
              </a:ext>
            </a:extLst>
          </p:cNvPr>
          <p:cNvPicPr>
            <a:picLocks noChangeAspect="1"/>
          </p:cNvPicPr>
          <p:nvPr/>
        </p:nvPicPr>
        <p:blipFill>
          <a:blip r:embed="rId3"/>
          <a:stretch>
            <a:fillRect/>
          </a:stretch>
        </p:blipFill>
        <p:spPr>
          <a:xfrm>
            <a:off x="8158223" y="118640"/>
            <a:ext cx="2743200" cy="2395959"/>
          </a:xfrm>
          <a:prstGeom prst="rect">
            <a:avLst/>
          </a:prstGeom>
        </p:spPr>
      </p:pic>
    </p:spTree>
    <p:extLst>
      <p:ext uri="{BB962C8B-B14F-4D97-AF65-F5344CB8AC3E}">
        <p14:creationId xmlns:p14="http://schemas.microsoft.com/office/powerpoint/2010/main" val="253581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547FF-C427-F94B-B22F-7FD7AAB0BBF4}"/>
              </a:ext>
            </a:extLst>
          </p:cNvPr>
          <p:cNvSpPr/>
          <p:nvPr/>
        </p:nvSpPr>
        <p:spPr>
          <a:xfrm>
            <a:off x="475989" y="6225436"/>
            <a:ext cx="4809995" cy="47598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EB07CD9-6500-8F41-B945-A27EE9394FB7}"/>
              </a:ext>
            </a:extLst>
          </p:cNvPr>
          <p:cNvSpPr txBox="1"/>
          <p:nvPr/>
        </p:nvSpPr>
        <p:spPr>
          <a:xfrm>
            <a:off x="404201" y="2773502"/>
            <a:ext cx="3100529" cy="830997"/>
          </a:xfrm>
          <a:prstGeom prst="rect">
            <a:avLst/>
          </a:prstGeom>
          <a:noFill/>
        </p:spPr>
        <p:txBody>
          <a:bodyPr wrap="none" lIns="91440" tIns="45720" rIns="91440" bIns="45720" rtlCol="0">
            <a:spAutoFit/>
          </a:bodyPr>
          <a:lstStyle/>
          <a:p>
            <a:pPr algn="l"/>
            <a:r>
              <a:rPr lang="en-US" sz="4800">
                <a:solidFill>
                  <a:schemeClr val="bg1"/>
                </a:solidFill>
                <a:latin typeface="+mn-lt"/>
              </a:rPr>
              <a:t>Thank You</a:t>
            </a:r>
          </a:p>
        </p:txBody>
      </p:sp>
      <p:pic>
        <p:nvPicPr>
          <p:cNvPr id="7" name="Picture 6" descr="A stuffed animal on a red background&#10;&#10;Description automatically generated with low confidence">
            <a:extLst>
              <a:ext uri="{FF2B5EF4-FFF2-40B4-BE49-F238E27FC236}">
                <a16:creationId xmlns:a16="http://schemas.microsoft.com/office/drawing/2014/main" id="{F4FDA909-8602-498D-81D0-D2FD93C3BAE9}"/>
              </a:ext>
            </a:extLst>
          </p:cNvPr>
          <p:cNvPicPr>
            <a:picLocks noChangeAspect="1"/>
          </p:cNvPicPr>
          <p:nvPr/>
        </p:nvPicPr>
        <p:blipFill>
          <a:blip r:embed="rId3"/>
          <a:stretch>
            <a:fillRect/>
          </a:stretch>
        </p:blipFill>
        <p:spPr>
          <a:xfrm>
            <a:off x="3771469" y="1344752"/>
            <a:ext cx="3100529" cy="2857500"/>
          </a:xfrm>
          <a:prstGeom prst="rect">
            <a:avLst/>
          </a:prstGeom>
        </p:spPr>
      </p:pic>
      <p:sp>
        <p:nvSpPr>
          <p:cNvPr id="8" name="Speech Bubble: Oval 7">
            <a:extLst>
              <a:ext uri="{FF2B5EF4-FFF2-40B4-BE49-F238E27FC236}">
                <a16:creationId xmlns:a16="http://schemas.microsoft.com/office/drawing/2014/main" id="{2EC5280A-46DA-41F3-A108-BDA9FB675480}"/>
              </a:ext>
            </a:extLst>
          </p:cNvPr>
          <p:cNvSpPr/>
          <p:nvPr/>
        </p:nvSpPr>
        <p:spPr>
          <a:xfrm>
            <a:off x="5972449" y="239349"/>
            <a:ext cx="2622937" cy="1354864"/>
          </a:xfrm>
          <a:prstGeom prst="wedgeEllipseCallou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Now Let’s Dance!</a:t>
            </a:r>
          </a:p>
        </p:txBody>
      </p:sp>
      <p:sp>
        <p:nvSpPr>
          <p:cNvPr id="10" name="TextBox 9">
            <a:extLst>
              <a:ext uri="{FF2B5EF4-FFF2-40B4-BE49-F238E27FC236}">
                <a16:creationId xmlns:a16="http://schemas.microsoft.com/office/drawing/2014/main" id="{D0C63D18-1D29-DD43-8B61-0704471C8D9B}"/>
              </a:ext>
            </a:extLst>
          </p:cNvPr>
          <p:cNvSpPr txBox="1"/>
          <p:nvPr/>
        </p:nvSpPr>
        <p:spPr>
          <a:xfrm>
            <a:off x="5201307" y="5382153"/>
            <a:ext cx="1219066"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D274D"/>
                </a:solidFill>
                <a:effectLst/>
                <a:uLnTx/>
                <a:uFillTx/>
                <a:latin typeface="CiscoSansTT ExtraLight"/>
                <a:ea typeface="+mn-ea"/>
                <a:cs typeface="+mn-cs"/>
              </a:rPr>
              <a:t>OR</a:t>
            </a:r>
          </a:p>
        </p:txBody>
      </p:sp>
      <p:sp>
        <p:nvSpPr>
          <p:cNvPr id="12" name="TextBox 11">
            <a:extLst>
              <a:ext uri="{FF2B5EF4-FFF2-40B4-BE49-F238E27FC236}">
                <a16:creationId xmlns:a16="http://schemas.microsoft.com/office/drawing/2014/main" id="{62FC2999-0808-41A8-95A2-2DD849A3F891}"/>
              </a:ext>
            </a:extLst>
          </p:cNvPr>
          <p:cNvSpPr txBox="1"/>
          <p:nvPr/>
        </p:nvSpPr>
        <p:spPr>
          <a:xfrm>
            <a:off x="3005736" y="5197487"/>
            <a:ext cx="2419252" cy="369332"/>
          </a:xfrm>
          <a:prstGeom prst="rect">
            <a:avLst/>
          </a:prstGeom>
          <a:noFill/>
        </p:spPr>
        <p:txBody>
          <a:bodyPr wrap="none" lIns="91440" tIns="45720" rIns="91440" bIns="45720" rtlCol="0">
            <a:spAutoFit/>
          </a:bodyPr>
          <a:lstStyle/>
          <a:p>
            <a:pPr algn="l"/>
            <a:r>
              <a:rPr lang="en-US" dirty="0">
                <a:latin typeface="+mn-lt"/>
              </a:rPr>
              <a:t>[Insert Survey QR Code]</a:t>
            </a:r>
          </a:p>
        </p:txBody>
      </p:sp>
      <p:sp>
        <p:nvSpPr>
          <p:cNvPr id="13" name="TextBox 12">
            <a:extLst>
              <a:ext uri="{FF2B5EF4-FFF2-40B4-BE49-F238E27FC236}">
                <a16:creationId xmlns:a16="http://schemas.microsoft.com/office/drawing/2014/main" id="{B060C678-3863-47B0-8369-0309276F7A27}"/>
              </a:ext>
            </a:extLst>
          </p:cNvPr>
          <p:cNvSpPr txBox="1"/>
          <p:nvPr/>
        </p:nvSpPr>
        <p:spPr>
          <a:xfrm>
            <a:off x="5972449" y="5058987"/>
            <a:ext cx="3147585" cy="6463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iscoSansTT ExtraLight"/>
                <a:ea typeface="+mn-ea"/>
                <a:cs typeface="+mn-cs"/>
              </a:rPr>
              <a:t>[Insert Survey URL and passcode]</a:t>
            </a:r>
          </a:p>
        </p:txBody>
      </p:sp>
    </p:spTree>
    <p:extLst>
      <p:ext uri="{BB962C8B-B14F-4D97-AF65-F5344CB8AC3E}">
        <p14:creationId xmlns:p14="http://schemas.microsoft.com/office/powerpoint/2010/main" val="422402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F89D75-A4F3-4DFF-B109-C85E735AD465}"/>
              </a:ext>
            </a:extLst>
          </p:cNvPr>
          <p:cNvSpPr/>
          <p:nvPr/>
        </p:nvSpPr>
        <p:spPr>
          <a:xfrm>
            <a:off x="0" y="2543203"/>
            <a:ext cx="12192000" cy="369332"/>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pic>
        <p:nvPicPr>
          <p:cNvPr id="13" name="Picture 12" descr="A person riding on top of a mountain&#10;&#10;Description automatically generated">
            <a:extLst>
              <a:ext uri="{FF2B5EF4-FFF2-40B4-BE49-F238E27FC236}">
                <a16:creationId xmlns:a16="http://schemas.microsoft.com/office/drawing/2014/main" id="{EF83EFFA-50BE-4528-8B9C-5172D0D86ECD}"/>
              </a:ext>
            </a:extLst>
          </p:cNvPr>
          <p:cNvPicPr>
            <a:picLocks noChangeAspect="1"/>
          </p:cNvPicPr>
          <p:nvPr/>
        </p:nvPicPr>
        <p:blipFill rotWithShape="1">
          <a:blip r:embed="rId4">
            <a:extLst>
              <a:ext uri="{28A0092B-C50C-407E-A947-70E740481C1C}">
                <a14:useLocalDpi xmlns:a14="http://schemas.microsoft.com/office/drawing/2010/main" val="0"/>
              </a:ext>
            </a:extLst>
          </a:blip>
          <a:srcRect l="10371" t="35411" r="10371" b="21337"/>
          <a:stretch/>
        </p:blipFill>
        <p:spPr>
          <a:xfrm>
            <a:off x="0" y="2"/>
            <a:ext cx="12192000" cy="2831253"/>
          </a:xfrm>
          <a:prstGeom prst="rect">
            <a:avLst/>
          </a:prstGeom>
          <a:solidFill>
            <a:schemeClr val="bg1"/>
          </a:solidFill>
        </p:spPr>
      </p:pic>
      <p:sp>
        <p:nvSpPr>
          <p:cNvPr id="15" name="Title 1">
            <a:extLst>
              <a:ext uri="{FF2B5EF4-FFF2-40B4-BE49-F238E27FC236}">
                <a16:creationId xmlns:a16="http://schemas.microsoft.com/office/drawing/2014/main" id="{8F0C059C-21B9-48DC-85F0-413B0D46C8D3}"/>
              </a:ext>
            </a:extLst>
          </p:cNvPr>
          <p:cNvSpPr txBox="1">
            <a:spLocks/>
          </p:cNvSpPr>
          <p:nvPr/>
        </p:nvSpPr>
        <p:spPr>
          <a:xfrm>
            <a:off x="428970" y="3793098"/>
            <a:ext cx="11529391" cy="1384935"/>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377"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1E4471"/>
                </a:solidFill>
                <a:effectLst/>
                <a:uLnTx/>
                <a:uFillTx/>
                <a:latin typeface="CiscoSansTT ExtraLight"/>
                <a:ea typeface="+mj-ea"/>
                <a:cs typeface="CiscoSansTT ExtraLight" panose="020B0303020201020303" pitchFamily="34" charset="0"/>
              </a:rPr>
              <a:t>Session 3: </a:t>
            </a:r>
            <a:br>
              <a:rPr kumimoji="0" lang="en-US" sz="3200" b="0" i="0" u="none" strike="noStrike" kern="1200" cap="none" spc="0" normalizeH="0" baseline="0" noProof="0">
                <a:ln>
                  <a:noFill/>
                </a:ln>
                <a:solidFill>
                  <a:srgbClr val="1E4471"/>
                </a:solidFill>
                <a:effectLst/>
                <a:uLnTx/>
                <a:uFillTx/>
                <a:latin typeface="CiscoSansTT ExtraLight"/>
                <a:ea typeface="+mj-ea"/>
                <a:cs typeface="CiscoSansTT ExtraLight" panose="020B0303020201020303" pitchFamily="34" charset="0"/>
              </a:rPr>
            </a:br>
            <a:r>
              <a:rPr kumimoji="0" lang="en-US" sz="3200" b="0" i="0" u="none" strike="noStrike" kern="1200" cap="none" spc="0" normalizeH="0" baseline="0" noProof="0">
                <a:ln>
                  <a:noFill/>
                </a:ln>
                <a:solidFill>
                  <a:srgbClr val="1E4471"/>
                </a:solidFill>
                <a:effectLst/>
                <a:uLnTx/>
                <a:uFillTx/>
                <a:latin typeface="CiscoSansTT ExtraLight"/>
                <a:ea typeface="+mj-ea"/>
                <a:cs typeface="CiscoSansTT ExtraLight" panose="020B0303020201020303" pitchFamily="34" charset="0"/>
              </a:rPr>
              <a:t>Developing a Team Where Everyone Belongs</a:t>
            </a:r>
          </a:p>
        </p:txBody>
      </p:sp>
      <p:sp>
        <p:nvSpPr>
          <p:cNvPr id="16" name="Title 1">
            <a:extLst>
              <a:ext uri="{FF2B5EF4-FFF2-40B4-BE49-F238E27FC236}">
                <a16:creationId xmlns:a16="http://schemas.microsoft.com/office/drawing/2014/main" id="{91DFD033-8DCE-4BF4-88DD-BA2F8261AC4C}"/>
              </a:ext>
            </a:extLst>
          </p:cNvPr>
          <p:cNvSpPr txBox="1">
            <a:spLocks/>
          </p:cNvSpPr>
          <p:nvPr/>
        </p:nvSpPr>
        <p:spPr>
          <a:xfrm>
            <a:off x="428969" y="5606135"/>
            <a:ext cx="11529391" cy="332399"/>
          </a:xfrm>
          <a:prstGeom prst="rect">
            <a:avLst/>
          </a:prstGeom>
        </p:spPr>
        <p:txBody>
          <a:bodyPr vert="horz" wrap="square"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1E4471"/>
                </a:solidFill>
                <a:effectLst/>
                <a:uLnTx/>
                <a:uFillTx/>
                <a:latin typeface="CiscoSansTT ExtraLight"/>
                <a:ea typeface="+mj-ea"/>
                <a:cs typeface="CiscoSansTT ExtraLight" panose="020B0303020201020303" pitchFamily="34" charset="0"/>
              </a:rPr>
              <a:t>Full Stack Wellness &amp; Inclusion Series </a:t>
            </a:r>
          </a:p>
        </p:txBody>
      </p:sp>
      <p:sp>
        <p:nvSpPr>
          <p:cNvPr id="9" name="Rectangle 8">
            <a:extLst>
              <a:ext uri="{FF2B5EF4-FFF2-40B4-BE49-F238E27FC236}">
                <a16:creationId xmlns:a16="http://schemas.microsoft.com/office/drawing/2014/main" id="{0C7B21E1-1D04-4E72-A271-F9918D550958}"/>
              </a:ext>
            </a:extLst>
          </p:cNvPr>
          <p:cNvSpPr/>
          <p:nvPr/>
        </p:nvSpPr>
        <p:spPr>
          <a:xfrm>
            <a:off x="0" y="2"/>
            <a:ext cx="12192000" cy="2831253"/>
          </a:xfrm>
          <a:prstGeom prst="rect">
            <a:avLst/>
          </a:prstGeom>
          <a:solidFill>
            <a:schemeClr val="tx2">
              <a:alpha val="3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3" name="Oval 2">
            <a:extLst>
              <a:ext uri="{FF2B5EF4-FFF2-40B4-BE49-F238E27FC236}">
                <a16:creationId xmlns:a16="http://schemas.microsoft.com/office/drawing/2014/main" id="{72ECCAB3-4286-42F7-ADD6-63908CB05559}"/>
              </a:ext>
            </a:extLst>
          </p:cNvPr>
          <p:cNvSpPr/>
          <p:nvPr/>
        </p:nvSpPr>
        <p:spPr>
          <a:xfrm>
            <a:off x="-291547" y="-249028"/>
            <a:ext cx="1219200" cy="1219200"/>
          </a:xfrm>
          <a:prstGeom prst="ellipse">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7" name="Rectangle: Rounded Corners 16">
            <a:extLst>
              <a:ext uri="{FF2B5EF4-FFF2-40B4-BE49-F238E27FC236}">
                <a16:creationId xmlns:a16="http://schemas.microsoft.com/office/drawing/2014/main" id="{8D047EB0-5281-4FC6-96AE-2C6C733E0925}"/>
              </a:ext>
            </a:extLst>
          </p:cNvPr>
          <p:cNvSpPr/>
          <p:nvPr/>
        </p:nvSpPr>
        <p:spPr>
          <a:xfrm>
            <a:off x="11441301" y="745068"/>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
        <p:nvSpPr>
          <p:cNvPr id="18" name="Rectangle: Rounded Corners 17">
            <a:extLst>
              <a:ext uri="{FF2B5EF4-FFF2-40B4-BE49-F238E27FC236}">
                <a16:creationId xmlns:a16="http://schemas.microsoft.com/office/drawing/2014/main" id="{C25C894C-0B0E-404A-ABD6-58771E0B62FD}"/>
              </a:ext>
            </a:extLst>
          </p:cNvPr>
          <p:cNvSpPr/>
          <p:nvPr/>
        </p:nvSpPr>
        <p:spPr>
          <a:xfrm>
            <a:off x="11182771" y="382919"/>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CiscoSansTT ExtraLight"/>
              <a:ea typeface="+mn-ea"/>
              <a:cs typeface="+mn-cs"/>
            </a:endParaRPr>
          </a:p>
        </p:txBody>
      </p:sp>
    </p:spTree>
    <p:custDataLst>
      <p:tags r:id="rId1"/>
    </p:custDataLst>
    <p:extLst>
      <p:ext uri="{BB962C8B-B14F-4D97-AF65-F5344CB8AC3E}">
        <p14:creationId xmlns:p14="http://schemas.microsoft.com/office/powerpoint/2010/main" val="2998365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35"/>
        <p:cNvGrpSpPr/>
        <p:nvPr/>
      </p:nvGrpSpPr>
      <p:grpSpPr>
        <a:xfrm>
          <a:off x="0" y="0"/>
          <a:ext cx="0" cy="0"/>
          <a:chOff x="0" y="0"/>
          <a:chExt cx="0" cy="0"/>
        </a:xfrm>
      </p:grpSpPr>
      <p:sp>
        <p:nvSpPr>
          <p:cNvPr id="17136" name="Google Shape;17136;p192"/>
          <p:cNvSpPr txBox="1">
            <a:spLocks noGrp="1"/>
          </p:cNvSpPr>
          <p:nvPr>
            <p:ph type="title"/>
          </p:nvPr>
        </p:nvSpPr>
        <p:spPr>
          <a:xfrm>
            <a:off x="583688" y="455085"/>
            <a:ext cx="11127317" cy="975783"/>
          </a:xfrm>
          <a:prstGeom prst="rect">
            <a:avLst/>
          </a:prstGeom>
          <a:noFill/>
          <a:ln>
            <a:noFill/>
          </a:ln>
        </p:spPr>
        <p:txBody>
          <a:bodyPr spcFirstLastPara="1" vert="horz" wrap="square" lIns="121867" tIns="60933" rIns="121867" bIns="60933" rtlCol="0" anchor="ctr" anchorCtr="0">
            <a:noAutofit/>
          </a:bodyPr>
          <a:lstStyle/>
          <a:p>
            <a:r>
              <a:rPr lang="en-US" sz="3700"/>
              <a:t>Session 3: Belonging</a:t>
            </a:r>
            <a:endParaRPr/>
          </a:p>
        </p:txBody>
      </p:sp>
      <p:sp>
        <p:nvSpPr>
          <p:cNvPr id="17137" name="Google Shape;17137;p192"/>
          <p:cNvSpPr/>
          <p:nvPr/>
        </p:nvSpPr>
        <p:spPr>
          <a:xfrm>
            <a:off x="537279" y="1408769"/>
            <a:ext cx="5996798" cy="4908867"/>
          </a:xfrm>
          <a:prstGeom prst="roundRect">
            <a:avLst>
              <a:gd name="adj" fmla="val 3559"/>
            </a:avLst>
          </a:prstGeom>
          <a:solidFill>
            <a:schemeClr val="accent1"/>
          </a:solidFill>
          <a:ln w="127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81" b="0" i="0" u="none" strike="noStrike" kern="1200" cap="none" spc="0" normalizeH="0" baseline="0" noProof="0">
              <a:ln>
                <a:noFill/>
              </a:ln>
              <a:solidFill>
                <a:srgbClr val="0D274D"/>
              </a:solidFill>
              <a:effectLst/>
              <a:uLnTx/>
              <a:uFillTx/>
              <a:latin typeface="Arial"/>
              <a:ea typeface="Arial"/>
              <a:cs typeface="Arial"/>
              <a:sym typeface="Arial"/>
            </a:endParaRPr>
          </a:p>
        </p:txBody>
      </p:sp>
      <p:sp>
        <p:nvSpPr>
          <p:cNvPr id="17138" name="Google Shape;17138;p192"/>
          <p:cNvSpPr/>
          <p:nvPr/>
        </p:nvSpPr>
        <p:spPr>
          <a:xfrm>
            <a:off x="5655734" y="1405324"/>
            <a:ext cx="5948892" cy="4908867"/>
          </a:xfrm>
          <a:prstGeom prst="roundRect">
            <a:avLst>
              <a:gd name="adj" fmla="val 3559"/>
            </a:avLst>
          </a:prstGeom>
          <a:noFill/>
          <a:ln w="127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81" b="0" i="0" u="none" strike="noStrike" kern="1200" cap="none" spc="0" normalizeH="0" baseline="0" noProof="0">
              <a:ln>
                <a:noFill/>
              </a:ln>
              <a:solidFill>
                <a:srgbClr val="0D274D"/>
              </a:solidFill>
              <a:effectLst/>
              <a:uLnTx/>
              <a:uFillTx/>
              <a:latin typeface="Arial"/>
              <a:ea typeface="Arial"/>
              <a:cs typeface="Arial"/>
              <a:sym typeface="Arial"/>
            </a:endParaRPr>
          </a:p>
        </p:txBody>
      </p:sp>
      <p:sp>
        <p:nvSpPr>
          <p:cNvPr id="17139" name="Google Shape;17139;p192"/>
          <p:cNvSpPr txBox="1"/>
          <p:nvPr/>
        </p:nvSpPr>
        <p:spPr>
          <a:xfrm>
            <a:off x="6558645" y="1381626"/>
            <a:ext cx="4765041" cy="738609"/>
          </a:xfrm>
          <a:prstGeom prst="rect">
            <a:avLst/>
          </a:prstGeom>
          <a:noFill/>
          <a:ln>
            <a:noFill/>
          </a:ln>
        </p:spPr>
        <p:txBody>
          <a:bodyPr spcFirstLastPara="1" wrap="square" lIns="0" tIns="60933" rIns="0" bIns="60933"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BCEB"/>
                </a:solidFill>
                <a:effectLst/>
                <a:uLnTx/>
                <a:uFillTx/>
                <a:latin typeface="Arial"/>
                <a:ea typeface="+mn-ea"/>
                <a:cs typeface="Arial"/>
                <a:sym typeface="Arial"/>
              </a:rPr>
              <a:t>Developing a team where everyone belongs</a:t>
            </a:r>
            <a:endParaRPr kumimoji="0" lang="en-US" sz="2000" b="1" i="0" u="none" strike="noStrike" kern="1200" cap="none" spc="0" normalizeH="0" baseline="0" noProof="0">
              <a:ln>
                <a:noFill/>
              </a:ln>
              <a:solidFill>
                <a:srgbClr val="00BCEB"/>
              </a:solidFill>
              <a:effectLst/>
              <a:uLnTx/>
              <a:uFillTx/>
              <a:latin typeface="Arial"/>
              <a:ea typeface="+mn-ea"/>
              <a:cs typeface="Arial"/>
            </a:endParaRPr>
          </a:p>
        </p:txBody>
      </p:sp>
      <p:sp>
        <p:nvSpPr>
          <p:cNvPr id="17141" name="Google Shape;17141;p192"/>
          <p:cNvSpPr/>
          <p:nvPr/>
        </p:nvSpPr>
        <p:spPr>
          <a:xfrm>
            <a:off x="6037712" y="3388940"/>
            <a:ext cx="718617" cy="718617"/>
          </a:xfrm>
          <a:prstGeom prst="ellipse">
            <a:avLst/>
          </a:prstGeom>
          <a:solidFill>
            <a:schemeClr val="accent1"/>
          </a:solidFill>
          <a:ln>
            <a:no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282828"/>
              </a:solidFill>
              <a:effectLst/>
              <a:uLnTx/>
              <a:uFillTx/>
              <a:latin typeface="Arial"/>
              <a:ea typeface="Arial"/>
              <a:cs typeface="Arial"/>
              <a:sym typeface="Arial"/>
            </a:endParaRPr>
          </a:p>
        </p:txBody>
      </p:sp>
      <p:grpSp>
        <p:nvGrpSpPr>
          <p:cNvPr id="17142" name="Google Shape;17142;p192"/>
          <p:cNvGrpSpPr/>
          <p:nvPr/>
        </p:nvGrpSpPr>
        <p:grpSpPr>
          <a:xfrm>
            <a:off x="6269520" y="3486620"/>
            <a:ext cx="344651" cy="523253"/>
            <a:chOff x="3350649" y="1200355"/>
            <a:chExt cx="344650" cy="523253"/>
          </a:xfrm>
        </p:grpSpPr>
        <p:sp>
          <p:nvSpPr>
            <p:cNvPr id="17143" name="Google Shape;17143;p192"/>
            <p:cNvSpPr/>
            <p:nvPr/>
          </p:nvSpPr>
          <p:spPr>
            <a:xfrm>
              <a:off x="3350649" y="1523144"/>
              <a:ext cx="318138" cy="200464"/>
            </a:xfrm>
            <a:custGeom>
              <a:avLst/>
              <a:gdLst/>
              <a:ahLst/>
              <a:cxnLst/>
              <a:rect l="l" t="t" r="r" b="b"/>
              <a:pathLst>
                <a:path w="684" h="431" extrusionOk="0">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sp>
          <p:nvSpPr>
            <p:cNvPr id="17144" name="Google Shape;17144;p192"/>
            <p:cNvSpPr/>
            <p:nvPr/>
          </p:nvSpPr>
          <p:spPr>
            <a:xfrm>
              <a:off x="3408789" y="1461284"/>
              <a:ext cx="229766" cy="84651"/>
            </a:xfrm>
            <a:custGeom>
              <a:avLst/>
              <a:gdLst/>
              <a:ahLst/>
              <a:cxnLst/>
              <a:rect l="l" t="t" r="r" b="b"/>
              <a:pathLst>
                <a:path w="494" h="182" extrusionOk="0">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sp>
          <p:nvSpPr>
            <p:cNvPr id="17145" name="Google Shape;17145;p192"/>
            <p:cNvSpPr/>
            <p:nvPr/>
          </p:nvSpPr>
          <p:spPr>
            <a:xfrm>
              <a:off x="3350649" y="1200355"/>
              <a:ext cx="318138" cy="199069"/>
            </a:xfrm>
            <a:custGeom>
              <a:avLst/>
              <a:gdLst/>
              <a:ahLst/>
              <a:cxnLst/>
              <a:rect l="l" t="t" r="r" b="b"/>
              <a:pathLst>
                <a:path w="684" h="428" extrusionOk="0">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sp>
          <p:nvSpPr>
            <p:cNvPr id="17146" name="Google Shape;17146;p192"/>
            <p:cNvSpPr/>
            <p:nvPr/>
          </p:nvSpPr>
          <p:spPr>
            <a:xfrm>
              <a:off x="3408789" y="1378029"/>
              <a:ext cx="203255" cy="83256"/>
            </a:xfrm>
            <a:custGeom>
              <a:avLst/>
              <a:gdLst/>
              <a:ahLst/>
              <a:cxnLst/>
              <a:rect l="l" t="t" r="r" b="b"/>
              <a:pathLst>
                <a:path w="437" h="179" extrusionOk="0">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sp>
          <p:nvSpPr>
            <p:cNvPr id="17147" name="Google Shape;17147;p192"/>
            <p:cNvSpPr/>
            <p:nvPr/>
          </p:nvSpPr>
          <p:spPr>
            <a:xfrm>
              <a:off x="3408789" y="1378029"/>
              <a:ext cx="930" cy="0"/>
            </a:xfrm>
            <a:custGeom>
              <a:avLst/>
              <a:gdLst/>
              <a:ahLst/>
              <a:cxnLst/>
              <a:rect l="l" t="t" r="r" b="b"/>
              <a:pathLst>
                <a:path w="2" h="120000" extrusionOk="0">
                  <a:moveTo>
                    <a:pt x="2" y="0"/>
                  </a:moveTo>
                  <a:lnTo>
                    <a:pt x="2" y="0"/>
                  </a:lnTo>
                  <a:lnTo>
                    <a:pt x="0" y="0"/>
                  </a:lnTo>
                  <a:lnTo>
                    <a:pt x="0" y="0"/>
                  </a:lnTo>
                  <a:lnTo>
                    <a:pt x="2" y="0"/>
                  </a:lnTo>
                  <a:lnTo>
                    <a:pt x="2"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sp>
          <p:nvSpPr>
            <p:cNvPr id="17148" name="Google Shape;17148;p192"/>
            <p:cNvSpPr/>
            <p:nvPr/>
          </p:nvSpPr>
          <p:spPr>
            <a:xfrm>
              <a:off x="3492974" y="1378029"/>
              <a:ext cx="202325" cy="167906"/>
            </a:xfrm>
            <a:custGeom>
              <a:avLst/>
              <a:gdLst/>
              <a:ahLst/>
              <a:cxnLst/>
              <a:rect l="l" t="t" r="r" b="b"/>
              <a:pathLst>
                <a:path w="435" h="361" extrusionOk="0">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Arial"/>
                <a:ea typeface="Arial"/>
                <a:cs typeface="Arial"/>
                <a:sym typeface="Arial"/>
              </a:endParaRPr>
            </a:p>
          </p:txBody>
        </p:sp>
      </p:grpSp>
      <p:sp>
        <p:nvSpPr>
          <p:cNvPr id="17149" name="Google Shape;17149;p192"/>
          <p:cNvSpPr txBox="1"/>
          <p:nvPr/>
        </p:nvSpPr>
        <p:spPr>
          <a:xfrm>
            <a:off x="1690755" y="2462913"/>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82828"/>
                </a:solidFill>
                <a:effectLst/>
                <a:uLnTx/>
                <a:uFillTx/>
                <a:latin typeface="CiscoSansTT ExtraLight"/>
                <a:ea typeface="+mn-ea"/>
                <a:cs typeface="+mn-cs"/>
              </a:rPr>
              <a:t>Why (is this session important)?</a:t>
            </a:r>
            <a:endParaRPr kumimoji="0" sz="18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7150" name="Google Shape;17150;p192"/>
          <p:cNvSpPr txBox="1"/>
          <p:nvPr/>
        </p:nvSpPr>
        <p:spPr>
          <a:xfrm>
            <a:off x="1699737" y="2804679"/>
            <a:ext cx="4524727" cy="715526"/>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Arial"/>
                <a:cs typeface="Arial"/>
                <a:sym typeface="Arial"/>
              </a:rPr>
              <a:t>To highlight the value of proximity and create a culture of belonging where we can express who we are.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1200" cap="none" spc="0" normalizeH="0" baseline="0" noProof="0" dirty="0">
              <a:ln>
                <a:noFill/>
              </a:ln>
              <a:solidFill>
                <a:srgbClr val="282828"/>
              </a:solidFill>
              <a:effectLst/>
              <a:uLnTx/>
              <a:uFillTx/>
              <a:latin typeface="CiscoSansTT ExtraLight"/>
              <a:ea typeface="+mn-ea"/>
              <a:cs typeface="+mn-cs"/>
            </a:endParaRPr>
          </a:p>
        </p:txBody>
      </p:sp>
      <p:pic>
        <p:nvPicPr>
          <p:cNvPr id="17151" name="Google Shape;17151;p192"/>
          <p:cNvPicPr preferRelativeResize="0"/>
          <p:nvPr/>
        </p:nvPicPr>
        <p:blipFill rotWithShape="1">
          <a:blip r:embed="rId3">
            <a:alphaModFix/>
          </a:blip>
          <a:srcRect/>
          <a:stretch/>
        </p:blipFill>
        <p:spPr>
          <a:xfrm>
            <a:off x="880534" y="2488818"/>
            <a:ext cx="555340" cy="555340"/>
          </a:xfrm>
          <a:prstGeom prst="rect">
            <a:avLst/>
          </a:prstGeom>
          <a:noFill/>
          <a:ln>
            <a:noFill/>
          </a:ln>
        </p:spPr>
      </p:pic>
      <p:sp>
        <p:nvSpPr>
          <p:cNvPr id="17152" name="Google Shape;17152;p192"/>
          <p:cNvSpPr txBox="1"/>
          <p:nvPr/>
        </p:nvSpPr>
        <p:spPr>
          <a:xfrm>
            <a:off x="1695813" y="1408769"/>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282828"/>
                </a:solidFill>
                <a:effectLst/>
                <a:uLnTx/>
                <a:uFillTx/>
                <a:latin typeface="CiscoSansTT ExtraLight"/>
                <a:ea typeface="+mn-ea"/>
                <a:cs typeface="+mn-cs"/>
              </a:rPr>
              <a:t>What (are we going to deliver)?</a:t>
            </a:r>
            <a:endParaRPr kumimoji="0" sz="1800" b="0"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7153" name="Google Shape;17153;p192"/>
          <p:cNvSpPr txBox="1"/>
          <p:nvPr/>
        </p:nvSpPr>
        <p:spPr>
          <a:xfrm>
            <a:off x="1715103" y="1802996"/>
            <a:ext cx="4812151" cy="615499"/>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Arial"/>
                <a:cs typeface="Arial"/>
                <a:sym typeface="Arial"/>
              </a:rPr>
              <a:t>How to create inclusive teams where we respect each other's boundaries, needs, and priorities. </a:t>
            </a:r>
            <a:endParaRPr kumimoji="0" lang="en-GB" sz="1600" b="0" i="0" u="none" strike="noStrike" kern="1200" cap="none" spc="0" normalizeH="0" baseline="0" noProof="0">
              <a:ln>
                <a:noFill/>
              </a:ln>
              <a:solidFill>
                <a:srgbClr val="282828"/>
              </a:solidFill>
              <a:effectLst/>
              <a:uLnTx/>
              <a:uFillTx/>
              <a:latin typeface="CiscoSansTT ExtraLight"/>
              <a:ea typeface="+mn-ea"/>
              <a:cs typeface="+mn-cs"/>
            </a:endParaRPr>
          </a:p>
        </p:txBody>
      </p:sp>
      <p:pic>
        <p:nvPicPr>
          <p:cNvPr id="17154" name="Google Shape;17154;p192"/>
          <p:cNvPicPr preferRelativeResize="0"/>
          <p:nvPr/>
        </p:nvPicPr>
        <p:blipFill rotWithShape="1">
          <a:blip r:embed="rId4">
            <a:alphaModFix/>
          </a:blip>
          <a:srcRect/>
          <a:stretch/>
        </p:blipFill>
        <p:spPr>
          <a:xfrm>
            <a:off x="880578" y="1473265"/>
            <a:ext cx="555340" cy="555340"/>
          </a:xfrm>
          <a:prstGeom prst="rect">
            <a:avLst/>
          </a:prstGeom>
          <a:noFill/>
          <a:ln>
            <a:noFill/>
          </a:ln>
        </p:spPr>
      </p:pic>
      <p:sp>
        <p:nvSpPr>
          <p:cNvPr id="17155" name="Google Shape;17155;p192"/>
          <p:cNvSpPr txBox="1"/>
          <p:nvPr/>
        </p:nvSpPr>
        <p:spPr>
          <a:xfrm>
            <a:off x="1708187" y="3429257"/>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82828"/>
                </a:solidFill>
                <a:effectLst/>
                <a:uLnTx/>
                <a:uFillTx/>
                <a:latin typeface="CiscoSansTT ExtraLight"/>
                <a:ea typeface="+mn-ea"/>
                <a:cs typeface="+mn-cs"/>
                <a:sym typeface="Arial"/>
              </a:rPr>
              <a:t>Story</a:t>
            </a:r>
            <a:endParaRPr kumimoji="0" sz="2000" b="1" i="0" u="none" strike="noStrike" kern="1200" cap="none" spc="0" normalizeH="0" baseline="0" noProof="0">
              <a:ln>
                <a:noFill/>
              </a:ln>
              <a:solidFill>
                <a:srgbClr val="282828"/>
              </a:solidFill>
              <a:effectLst/>
              <a:uLnTx/>
              <a:uFillTx/>
              <a:latin typeface="CiscoSansTT ExtraLight"/>
              <a:ea typeface="+mn-ea"/>
              <a:cs typeface="+mn-cs"/>
            </a:endParaRPr>
          </a:p>
        </p:txBody>
      </p:sp>
      <p:sp>
        <p:nvSpPr>
          <p:cNvPr id="17156" name="Google Shape;17156;p192"/>
          <p:cNvSpPr txBox="1"/>
          <p:nvPr/>
        </p:nvSpPr>
        <p:spPr>
          <a:xfrm>
            <a:off x="1716055" y="3764263"/>
            <a:ext cx="4128000" cy="338500"/>
          </a:xfrm>
          <a:prstGeom prst="rect">
            <a:avLst/>
          </a:prstGeom>
          <a:noFill/>
          <a:ln>
            <a:noFill/>
          </a:ln>
        </p:spPr>
        <p:txBody>
          <a:bodyPr spcFirstLastPara="1" wrap="square" lIns="0" tIns="60933" rIns="0" bIns="60933" anchor="t" anchorCtr="0">
            <a:spAutoFit/>
          </a:bodyPr>
          <a:lstStyle/>
          <a:p>
            <a:pPr>
              <a:defRPr/>
            </a:pPr>
            <a:r>
              <a:rPr kumimoji="0" lang="en-US" sz="1400" b="0" i="0" u="none" strike="noStrike" kern="1200" cap="none" spc="0" normalizeH="0" baseline="0" noProof="0" dirty="0">
                <a:ln>
                  <a:noFill/>
                </a:ln>
                <a:solidFill>
                  <a:srgbClr val="FFFFFF"/>
                </a:solidFill>
                <a:effectLst/>
                <a:uLnTx/>
                <a:uFillTx/>
                <a:latin typeface="Arial"/>
                <a:ea typeface="Arial"/>
                <a:cs typeface="Arial"/>
                <a:sym typeface="Arial"/>
              </a:rPr>
              <a:t>[Team] perspectives of belonging to a team</a:t>
            </a:r>
            <a:endParaRPr lang="en-US" sz="1400" dirty="0">
              <a:sym typeface="Arial"/>
            </a:endParaRPr>
          </a:p>
        </p:txBody>
      </p:sp>
      <p:pic>
        <p:nvPicPr>
          <p:cNvPr id="17157" name="Google Shape;17157;p192"/>
          <p:cNvPicPr preferRelativeResize="0"/>
          <p:nvPr/>
        </p:nvPicPr>
        <p:blipFill rotWithShape="1">
          <a:blip r:embed="rId5">
            <a:alphaModFix/>
          </a:blip>
          <a:srcRect/>
          <a:stretch/>
        </p:blipFill>
        <p:spPr>
          <a:xfrm>
            <a:off x="880578" y="3446521"/>
            <a:ext cx="555340" cy="555340"/>
          </a:xfrm>
          <a:prstGeom prst="rect">
            <a:avLst/>
          </a:prstGeom>
          <a:noFill/>
          <a:ln>
            <a:noFill/>
          </a:ln>
        </p:spPr>
      </p:pic>
      <p:sp>
        <p:nvSpPr>
          <p:cNvPr id="17158" name="Google Shape;17158;p192"/>
          <p:cNvSpPr txBox="1"/>
          <p:nvPr/>
        </p:nvSpPr>
        <p:spPr>
          <a:xfrm>
            <a:off x="1715289" y="4465377"/>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282828"/>
                </a:solidFill>
                <a:effectLst/>
                <a:uLnTx/>
                <a:uFillTx/>
                <a:latin typeface="CiscoSansTT ExtraLight"/>
                <a:ea typeface="+mn-ea"/>
                <a:cs typeface="+mn-cs"/>
              </a:rPr>
              <a:t>Who (are we going to invite)?</a:t>
            </a:r>
            <a:endParaRPr kumimoji="0" sz="1800" b="0" i="0" u="none" strike="noStrike" kern="1200" cap="none" spc="0" normalizeH="0" baseline="0" noProof="0" dirty="0">
              <a:ln>
                <a:noFill/>
              </a:ln>
              <a:solidFill>
                <a:srgbClr val="282828"/>
              </a:solidFill>
              <a:effectLst/>
              <a:uLnTx/>
              <a:uFillTx/>
              <a:latin typeface="CiscoSansTT ExtraLight"/>
              <a:ea typeface="+mn-ea"/>
              <a:cs typeface="+mn-cs"/>
            </a:endParaRPr>
          </a:p>
        </p:txBody>
      </p:sp>
      <p:pic>
        <p:nvPicPr>
          <p:cNvPr id="17160" name="Google Shape;17160;p192"/>
          <p:cNvPicPr preferRelativeResize="0"/>
          <p:nvPr/>
        </p:nvPicPr>
        <p:blipFill rotWithShape="1">
          <a:blip r:embed="rId6">
            <a:alphaModFix/>
          </a:blip>
          <a:srcRect/>
          <a:stretch/>
        </p:blipFill>
        <p:spPr>
          <a:xfrm>
            <a:off x="880534" y="4403124"/>
            <a:ext cx="555340" cy="555340"/>
          </a:xfrm>
          <a:prstGeom prst="rect">
            <a:avLst/>
          </a:prstGeom>
          <a:noFill/>
          <a:ln>
            <a:noFill/>
          </a:ln>
        </p:spPr>
      </p:pic>
      <p:sp>
        <p:nvSpPr>
          <p:cNvPr id="17161" name="Google Shape;17161;p192"/>
          <p:cNvSpPr txBox="1"/>
          <p:nvPr/>
        </p:nvSpPr>
        <p:spPr>
          <a:xfrm>
            <a:off x="1722483" y="5355278"/>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282828"/>
                </a:solidFill>
                <a:effectLst/>
                <a:uLnTx/>
                <a:uFillTx/>
                <a:latin typeface="CiscoSansTT ExtraLight"/>
                <a:ea typeface="+mn-ea"/>
                <a:cs typeface="+mn-cs"/>
              </a:rPr>
              <a:t>Post-event Activity</a:t>
            </a:r>
            <a:endParaRPr kumimoji="0" sz="180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17162" name="Google Shape;17162;p192"/>
          <p:cNvSpPr txBox="1"/>
          <p:nvPr/>
        </p:nvSpPr>
        <p:spPr>
          <a:xfrm>
            <a:off x="1715289" y="5632794"/>
            <a:ext cx="4128000" cy="553943"/>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FFFF"/>
                </a:solidFill>
                <a:latin typeface="Arial"/>
                <a:ea typeface="Arial"/>
                <a:cs typeface="Arial"/>
                <a:sym typeface="Arial"/>
              </a:rPr>
              <a:t>[Plan Local Satellite Events and Virtual Get Togethers] </a:t>
            </a:r>
            <a:endParaRPr kumimoji="0" lang="en-US" sz="1400" b="0" i="0" u="none" strike="noStrike" kern="1200" cap="none" spc="0" normalizeH="0" baseline="0" noProof="0" dirty="0">
              <a:ln>
                <a:noFill/>
              </a:ln>
              <a:solidFill>
                <a:srgbClr val="FFFFFF"/>
              </a:solidFill>
              <a:effectLst/>
              <a:uLnTx/>
              <a:uFillTx/>
              <a:latin typeface="Arial"/>
              <a:ea typeface="Arial"/>
              <a:cs typeface="Arial"/>
              <a:sym typeface="Arial"/>
            </a:endParaRPr>
          </a:p>
        </p:txBody>
      </p:sp>
      <p:pic>
        <p:nvPicPr>
          <p:cNvPr id="17163" name="Google Shape;17163;p192"/>
          <p:cNvPicPr preferRelativeResize="0"/>
          <p:nvPr/>
        </p:nvPicPr>
        <p:blipFill rotWithShape="1">
          <a:blip r:embed="rId7">
            <a:alphaModFix/>
          </a:blip>
          <a:srcRect/>
          <a:stretch/>
        </p:blipFill>
        <p:spPr>
          <a:xfrm>
            <a:off x="880534" y="5414118"/>
            <a:ext cx="555340" cy="589459"/>
          </a:xfrm>
          <a:prstGeom prst="rect">
            <a:avLst/>
          </a:prstGeom>
          <a:noFill/>
          <a:ln>
            <a:noFill/>
          </a:ln>
        </p:spPr>
      </p:pic>
      <p:graphicFrame>
        <p:nvGraphicFramePr>
          <p:cNvPr id="30" name="Diagram 29">
            <a:extLst>
              <a:ext uri="{FF2B5EF4-FFF2-40B4-BE49-F238E27FC236}">
                <a16:creationId xmlns:a16="http://schemas.microsoft.com/office/drawing/2014/main" id="{CE3D1FCE-0FBC-1D45-85AD-3A5759C61B87}"/>
              </a:ext>
            </a:extLst>
          </p:cNvPr>
          <p:cNvGraphicFramePr/>
          <p:nvPr>
            <p:extLst>
              <p:ext uri="{D42A27DB-BD31-4B8C-83A1-F6EECF244321}">
                <p14:modId xmlns:p14="http://schemas.microsoft.com/office/powerpoint/2010/main" val="2534421521"/>
              </p:ext>
            </p:extLst>
          </p:nvPr>
        </p:nvGraphicFramePr>
        <p:xfrm>
          <a:off x="6614171" y="2096613"/>
          <a:ext cx="5022340" cy="40218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Google Shape;17150;p192">
            <a:extLst>
              <a:ext uri="{FF2B5EF4-FFF2-40B4-BE49-F238E27FC236}">
                <a16:creationId xmlns:a16="http://schemas.microsoft.com/office/drawing/2014/main" id="{C92BB5B1-0562-D09F-7C47-03679C157547}"/>
              </a:ext>
            </a:extLst>
          </p:cNvPr>
          <p:cNvSpPr txBox="1"/>
          <p:nvPr/>
        </p:nvSpPr>
        <p:spPr>
          <a:xfrm>
            <a:off x="1715103" y="4810329"/>
            <a:ext cx="4524727" cy="338500"/>
          </a:xfrm>
          <a:prstGeom prst="rect">
            <a:avLst/>
          </a:prstGeom>
          <a:noFill/>
          <a:ln>
            <a:noFill/>
          </a:ln>
        </p:spPr>
        <p:txBody>
          <a:bodyPr spcFirstLastPara="1" wrap="square" lIns="0" tIns="60933" rIns="0" bIns="60933"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Arial"/>
                <a:ea typeface="Arial"/>
                <a:cs typeface="Arial"/>
                <a:sym typeface="Arial"/>
              </a:rPr>
              <a:t>&lt;Insert appropriate group from your organization&gt;</a:t>
            </a:r>
            <a:endParaRPr kumimoji="0" sz="1050" b="0" i="1" u="none" strike="noStrike" kern="1200" cap="none" spc="0" normalizeH="0" baseline="0" noProof="0" dirty="0">
              <a:ln>
                <a:noFill/>
              </a:ln>
              <a:solidFill>
                <a:srgbClr val="282828"/>
              </a:solidFill>
              <a:effectLst/>
              <a:uLnTx/>
              <a:uFillTx/>
              <a:latin typeface="CiscoSansTT ExtraLight"/>
              <a:ea typeface="+mn-ea"/>
              <a:cs typeface="+mn-cs"/>
            </a:endParaRPr>
          </a:p>
        </p:txBody>
      </p:sp>
    </p:spTree>
    <p:extLst>
      <p:ext uri="{BB962C8B-B14F-4D97-AF65-F5344CB8AC3E}">
        <p14:creationId xmlns:p14="http://schemas.microsoft.com/office/powerpoint/2010/main" val="224152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A764B6-7E3B-1445-A583-D9E2D5DD0F5C}"/>
              </a:ext>
            </a:extLst>
          </p:cNvPr>
          <p:cNvSpPr/>
          <p:nvPr/>
        </p:nvSpPr>
        <p:spPr>
          <a:xfrm>
            <a:off x="495379" y="450976"/>
            <a:ext cx="10775373" cy="50580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FFFFFF"/>
              </a:solidFill>
              <a:effectLst/>
              <a:uLnTx/>
              <a:uFillTx/>
              <a:latin typeface="CiscoSansTT ExtraLight"/>
              <a:ea typeface="+mn-ea"/>
              <a:cs typeface="+mn-cs"/>
            </a:endParaRPr>
          </a:p>
        </p:txBody>
      </p:sp>
      <p:sp>
        <p:nvSpPr>
          <p:cNvPr id="2" name="Title 1">
            <a:extLst>
              <a:ext uri="{FF2B5EF4-FFF2-40B4-BE49-F238E27FC236}">
                <a16:creationId xmlns:a16="http://schemas.microsoft.com/office/drawing/2014/main" id="{65FBD2A7-AFA4-D046-A48B-3781ADF14229}"/>
              </a:ext>
            </a:extLst>
          </p:cNvPr>
          <p:cNvSpPr>
            <a:spLocks noGrp="1"/>
          </p:cNvSpPr>
          <p:nvPr>
            <p:ph type="title"/>
          </p:nvPr>
        </p:nvSpPr>
        <p:spPr>
          <a:xfrm>
            <a:off x="4294598" y="5601531"/>
            <a:ext cx="6976154" cy="975783"/>
          </a:xfrm>
        </p:spPr>
        <p:txBody>
          <a:bodyPr/>
          <a:lstStyle/>
          <a:p>
            <a:r>
              <a:rPr lang="en-US" sz="2800" b="1">
                <a:latin typeface="Bradley Hand ITC" panose="03070402050302030203" pitchFamily="66" charset="0"/>
              </a:rPr>
              <a:t>Verna Myers, Diversity and Inclusion Expert </a:t>
            </a:r>
          </a:p>
        </p:txBody>
      </p:sp>
      <p:pic>
        <p:nvPicPr>
          <p:cNvPr id="6" name="Picture 5">
            <a:extLst>
              <a:ext uri="{FF2B5EF4-FFF2-40B4-BE49-F238E27FC236}">
                <a16:creationId xmlns:a16="http://schemas.microsoft.com/office/drawing/2014/main" id="{3BF541F9-CBCE-414A-8ECB-641D0B62A805}"/>
              </a:ext>
            </a:extLst>
          </p:cNvPr>
          <p:cNvPicPr>
            <a:picLocks noChangeAspect="1"/>
          </p:cNvPicPr>
          <p:nvPr/>
        </p:nvPicPr>
        <p:blipFill>
          <a:blip r:embed="rId3"/>
          <a:stretch>
            <a:fillRect/>
          </a:stretch>
        </p:blipFill>
        <p:spPr>
          <a:xfrm>
            <a:off x="776287" y="580577"/>
            <a:ext cx="10920334" cy="5162675"/>
          </a:xfrm>
          <a:prstGeom prst="rect">
            <a:avLst/>
          </a:prstGeom>
          <a:effectLst>
            <a:outerShdw blurRad="50800" dist="50800" dir="5400000" algn="ctr" rotWithShape="0">
              <a:schemeClr val="accent2"/>
            </a:outerShdw>
          </a:effectLst>
        </p:spPr>
      </p:pic>
    </p:spTree>
    <p:extLst>
      <p:ext uri="{BB962C8B-B14F-4D97-AF65-F5344CB8AC3E}">
        <p14:creationId xmlns:p14="http://schemas.microsoft.com/office/powerpoint/2010/main" val="2677088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t>Our DevRel Story</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2819045"/>
            <a:ext cx="11529391" cy="545318"/>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2800" b="0" i="0" u="none" strike="noStrike" kern="1200" cap="none" spc="0" normalizeH="0" baseline="0" noProof="0" dirty="0">
                <a:ln>
                  <a:noFill/>
                </a:ln>
                <a:solidFill>
                  <a:srgbClr val="FFFFFF"/>
                </a:solidFill>
                <a:effectLst/>
                <a:uLnTx/>
                <a:uFillTx/>
                <a:latin typeface="CiscoSansTT ExtraLight"/>
                <a:ea typeface="Arial"/>
                <a:cs typeface="CiscoSansTT ExtraLight" panose="020B0303020201020303" pitchFamily="34" charset="0"/>
                <a:sym typeface="Arial"/>
              </a:rPr>
              <a:t>[Team] members share perspectives of belonging as a:</a:t>
            </a:r>
          </a:p>
        </p:txBody>
      </p:sp>
      <p:sp>
        <p:nvSpPr>
          <p:cNvPr id="2" name="TextBox 1">
            <a:extLst>
              <a:ext uri="{FF2B5EF4-FFF2-40B4-BE49-F238E27FC236}">
                <a16:creationId xmlns:a16="http://schemas.microsoft.com/office/drawing/2014/main" id="{A5217686-011D-48B6-B489-DD34815BAE8D}"/>
              </a:ext>
            </a:extLst>
          </p:cNvPr>
          <p:cNvSpPr txBox="1"/>
          <p:nvPr/>
        </p:nvSpPr>
        <p:spPr>
          <a:xfrm>
            <a:off x="1411445" y="4402848"/>
            <a:ext cx="7165395" cy="1754326"/>
          </a:xfrm>
          <a:prstGeom prst="rect">
            <a:avLst/>
          </a:prstGeom>
          <a:noFill/>
        </p:spPr>
        <p:txBody>
          <a:bodyPr wrap="square" lIns="91440" tIns="45720" rIns="91440" bIns="45720" rtlCol="0" anchor="t">
            <a:spAutoFit/>
          </a:bodyPr>
          <a:lstStyle/>
          <a:p>
            <a:pPr algn="l"/>
            <a:r>
              <a:rPr lang="en-US">
                <a:latin typeface="+mn-lt"/>
              </a:rPr>
              <a:t>Quick story on background</a:t>
            </a:r>
          </a:p>
          <a:p>
            <a:r>
              <a:rPr lang="en-US"/>
              <a:t>Tell your story of how you came to be in DevRel </a:t>
            </a:r>
          </a:p>
          <a:p>
            <a:pPr marL="285750" indent="-285750">
              <a:buFont typeface="Arial" panose="020B0604020202020204" pitchFamily="34" charset="0"/>
              <a:buChar char="•"/>
            </a:pPr>
            <a:r>
              <a:rPr lang="en-US">
                <a:latin typeface="+mn-lt"/>
              </a:rPr>
              <a:t>Where you before? –</a:t>
            </a:r>
            <a:r>
              <a:rPr lang="en-US"/>
              <a:t> </a:t>
            </a:r>
            <a:endParaRPr lang="en-US">
              <a:latin typeface="+mn-lt"/>
            </a:endParaRPr>
          </a:p>
          <a:p>
            <a:pPr marL="285750" indent="-285750">
              <a:buFont typeface="Arial" panose="020B0604020202020204" pitchFamily="34" charset="0"/>
              <a:buChar char="•"/>
            </a:pPr>
            <a:r>
              <a:rPr lang="en-US"/>
              <a:t>Insightful </a:t>
            </a:r>
            <a:r>
              <a:rPr lang="en-US">
                <a:latin typeface="+mn-lt"/>
              </a:rPr>
              <a:t>in</a:t>
            </a:r>
            <a:r>
              <a:rPr lang="en-US"/>
              <a:t>cident - </a:t>
            </a:r>
            <a:r>
              <a:rPr lang="en-US">
                <a:latin typeface="+mn-lt"/>
              </a:rPr>
              <a:t>What brought you here?</a:t>
            </a:r>
            <a:r>
              <a:rPr lang="en-US"/>
              <a:t> </a:t>
            </a:r>
            <a:endParaRPr lang="en-US">
              <a:latin typeface="+mn-lt"/>
            </a:endParaRPr>
          </a:p>
          <a:p>
            <a:pPr marL="285750" indent="-285750" algn="l">
              <a:buFont typeface="Arial" panose="020B0604020202020204" pitchFamily="34" charset="0"/>
              <a:buChar char="•"/>
            </a:pPr>
            <a:r>
              <a:rPr lang="en-US">
                <a:latin typeface="+mn-lt"/>
              </a:rPr>
              <a:t>And What </a:t>
            </a:r>
            <a:r>
              <a:rPr lang="en-US"/>
              <a:t>did find?</a:t>
            </a:r>
            <a:endParaRPr lang="en-US">
              <a:latin typeface="+mn-lt"/>
            </a:endParaRPr>
          </a:p>
          <a:p>
            <a:pPr algn="l"/>
            <a:endParaRPr lang="en-US">
              <a:latin typeface="+mn-lt"/>
            </a:endParaRPr>
          </a:p>
        </p:txBody>
      </p:sp>
    </p:spTree>
    <p:custDataLst>
      <p:tags r:id="rId1"/>
    </p:custDataLst>
    <p:extLst>
      <p:ext uri="{BB962C8B-B14F-4D97-AF65-F5344CB8AC3E}">
        <p14:creationId xmlns:p14="http://schemas.microsoft.com/office/powerpoint/2010/main" val="249303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a:xfrm>
            <a:off x="532339" y="486885"/>
            <a:ext cx="11127317" cy="975783"/>
          </a:xfrm>
        </p:spPr>
        <p:txBody>
          <a:bodyPr/>
          <a:lstStyle/>
          <a:p>
            <a:pPr algn="ctr"/>
            <a:r>
              <a:rPr lang="en-US" dirty="0"/>
              <a:t>Conversation with the team</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31303" y="2849769"/>
            <a:ext cx="11529391" cy="934831"/>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kumimoji="0" lang="en-US" sz="4800" b="0" i="0" u="none" strike="noStrike" kern="1200" cap="none" spc="0" normalizeH="0" baseline="0" noProof="0">
                <a:ln>
                  <a:noFill/>
                </a:ln>
                <a:solidFill>
                  <a:srgbClr val="FFFFFF"/>
                </a:solidFill>
                <a:effectLst/>
                <a:uLnTx/>
                <a:uFillTx/>
                <a:latin typeface="CiscoSansTT ExtraLight" panose="020B0303020201020303" pitchFamily="34" charset="0"/>
                <a:ea typeface="Arial"/>
                <a:cs typeface="CiscoSansTT ExtraLight" panose="020B0303020201020303" pitchFamily="34" charset="0"/>
                <a:sym typeface="Arial"/>
              </a:rPr>
              <a:t>Let’s Talk about Belonging!</a:t>
            </a:r>
            <a:endParaRPr kumimoji="0" lang="en-US" sz="4800" b="0" i="0" u="none" strike="noStrike" kern="1200" cap="none" spc="0" normalizeH="0" baseline="0" noProof="0">
              <a:ln>
                <a:noFill/>
              </a:ln>
              <a:solidFill>
                <a:srgbClr val="1E4471"/>
              </a:solidFill>
              <a:effectLst/>
              <a:uLnTx/>
              <a:uFillTx/>
              <a:latin typeface="CiscoSansTT ExtraLight" panose="020B0303020201020303" pitchFamily="34" charset="0"/>
              <a:ea typeface="Arial"/>
              <a:cs typeface="CiscoSansTT ExtraLight" panose="020B0303020201020303" pitchFamily="34" charset="0"/>
              <a:sym typeface="Arial"/>
            </a:endParaRPr>
          </a:p>
        </p:txBody>
      </p:sp>
    </p:spTree>
    <p:custDataLst>
      <p:tags r:id="rId1"/>
    </p:custDataLst>
    <p:extLst>
      <p:ext uri="{BB962C8B-B14F-4D97-AF65-F5344CB8AC3E}">
        <p14:creationId xmlns:p14="http://schemas.microsoft.com/office/powerpoint/2010/main" val="215204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endParaRPr lang="en-US" sz="4000">
              <a:latin typeface="CiscoSansTT ExtraLight" panose="020B0303020201020303" pitchFamily="34" charset="0"/>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383025" cy="707886"/>
          </a:xfrm>
          <a:prstGeom prst="rect">
            <a:avLst/>
          </a:prstGeom>
          <a:noFill/>
        </p:spPr>
        <p:txBody>
          <a:bodyPr wrap="none" rtlCol="0">
            <a:spAutoFit/>
          </a:bodyPr>
          <a:lstStyle/>
          <a:p>
            <a:r>
              <a:rPr lang="en-US" sz="4000"/>
              <a:t>Question: </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883" y="4235677"/>
            <a:ext cx="5473837" cy="24571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912EB2-4169-4FD5-8DF1-4314583DA573}"/>
              </a:ext>
            </a:extLst>
          </p:cNvPr>
          <p:cNvSpPr txBox="1"/>
          <p:nvPr/>
        </p:nvSpPr>
        <p:spPr>
          <a:xfrm>
            <a:off x="1847783" y="542541"/>
            <a:ext cx="5268494" cy="646331"/>
          </a:xfrm>
          <a:prstGeom prst="rect">
            <a:avLst/>
          </a:prstGeom>
          <a:noFill/>
        </p:spPr>
        <p:txBody>
          <a:bodyPr wrap="none" lIns="91440" tIns="45720" rIns="91440" bIns="45720" rtlCol="0">
            <a:spAutoFit/>
          </a:bodyPr>
          <a:lstStyle/>
          <a:p>
            <a:pPr algn="l"/>
            <a:r>
              <a:rPr lang="en-US" sz="3600"/>
              <a:t>Create a Spirit of Belonging</a:t>
            </a:r>
            <a:endParaRPr lang="en-US" sz="3600">
              <a:latin typeface="+mn-lt"/>
            </a:endParaRPr>
          </a:p>
        </p:txBody>
      </p:sp>
      <p:sp>
        <p:nvSpPr>
          <p:cNvPr id="10" name="TextBox 9">
            <a:extLst>
              <a:ext uri="{FF2B5EF4-FFF2-40B4-BE49-F238E27FC236}">
                <a16:creationId xmlns:a16="http://schemas.microsoft.com/office/drawing/2014/main" id="{B8C8CE1B-1E04-400B-95C4-9B2E686D2BA9}"/>
              </a:ext>
            </a:extLst>
          </p:cNvPr>
          <p:cNvSpPr txBox="1"/>
          <p:nvPr/>
        </p:nvSpPr>
        <p:spPr>
          <a:xfrm>
            <a:off x="3527605" y="1913656"/>
            <a:ext cx="8051370" cy="1323439"/>
          </a:xfrm>
          <a:prstGeom prst="rect">
            <a:avLst/>
          </a:prstGeom>
          <a:noFill/>
        </p:spPr>
        <p:txBody>
          <a:bodyPr wrap="square" lIns="91440" tIns="45720" rIns="91440" bIns="45720" rtlCol="0">
            <a:spAutoFit/>
          </a:bodyPr>
          <a:lstStyle/>
          <a:p>
            <a:pPr algn="l"/>
            <a:r>
              <a:rPr lang="en-US" sz="4000" dirty="0">
                <a:solidFill>
                  <a:srgbClr val="0070C0"/>
                </a:solidFill>
              </a:rPr>
              <a:t>What is organization doing well to create a feeling of belonging?  </a:t>
            </a:r>
            <a:endParaRPr lang="en-US" sz="4000" dirty="0">
              <a:solidFill>
                <a:srgbClr val="0070C0"/>
              </a:solidFill>
              <a:latin typeface="+mn-lt"/>
            </a:endParaRPr>
          </a:p>
        </p:txBody>
      </p:sp>
      <p:sp>
        <p:nvSpPr>
          <p:cNvPr id="13" name="TextBox 12">
            <a:extLst>
              <a:ext uri="{FF2B5EF4-FFF2-40B4-BE49-F238E27FC236}">
                <a16:creationId xmlns:a16="http://schemas.microsoft.com/office/drawing/2014/main" id="{389A325F-4156-F54F-BB5E-20A3427BF72D}"/>
              </a:ext>
            </a:extLst>
          </p:cNvPr>
          <p:cNvSpPr txBox="1"/>
          <p:nvPr/>
        </p:nvSpPr>
        <p:spPr>
          <a:xfrm>
            <a:off x="769355" y="4648187"/>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D274D"/>
                </a:solidFill>
                <a:effectLst/>
                <a:uLnTx/>
                <a:uFillTx/>
                <a:latin typeface="CiscoSansTT ExtraLight"/>
                <a:ea typeface="+mn-ea"/>
                <a:cs typeface="+mn-cs"/>
              </a:rPr>
              <a:t>OR</a:t>
            </a:r>
          </a:p>
        </p:txBody>
      </p:sp>
      <p:sp>
        <p:nvSpPr>
          <p:cNvPr id="15" name="TextBox 14">
            <a:extLst>
              <a:ext uri="{FF2B5EF4-FFF2-40B4-BE49-F238E27FC236}">
                <a16:creationId xmlns:a16="http://schemas.microsoft.com/office/drawing/2014/main" id="{AD74597E-A011-4C1F-8649-20C966541875}"/>
              </a:ext>
            </a:extLst>
          </p:cNvPr>
          <p:cNvSpPr txBox="1"/>
          <p:nvPr/>
        </p:nvSpPr>
        <p:spPr>
          <a:xfrm>
            <a:off x="142592" y="4143806"/>
            <a:ext cx="2472592" cy="369332"/>
          </a:xfrm>
          <a:prstGeom prst="rect">
            <a:avLst/>
          </a:prstGeom>
          <a:noFill/>
        </p:spPr>
        <p:txBody>
          <a:bodyPr wrap="square">
            <a:spAutoFit/>
          </a:bodyPr>
          <a:lstStyle/>
          <a:p>
            <a:pPr algn="l"/>
            <a:r>
              <a:rPr lang="en-US" dirty="0">
                <a:latin typeface="+mn-lt"/>
              </a:rPr>
              <a:t>[Insert Survey QR Code]</a:t>
            </a:r>
          </a:p>
        </p:txBody>
      </p:sp>
      <p:sp>
        <p:nvSpPr>
          <p:cNvPr id="11" name="TextBox 10">
            <a:extLst>
              <a:ext uri="{FF2B5EF4-FFF2-40B4-BE49-F238E27FC236}">
                <a16:creationId xmlns:a16="http://schemas.microsoft.com/office/drawing/2014/main" id="{733AD813-6556-2CD0-6EDB-77E7367C15BE}"/>
              </a:ext>
            </a:extLst>
          </p:cNvPr>
          <p:cNvSpPr txBox="1"/>
          <p:nvPr/>
        </p:nvSpPr>
        <p:spPr>
          <a:xfrm>
            <a:off x="332662" y="5292466"/>
            <a:ext cx="2092452"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iscoSansTT ExtraLight"/>
                <a:ea typeface="+mn-ea"/>
                <a:cs typeface="+mn-cs"/>
              </a:rPr>
              <a:t>[Insert Survey URL and passcode]</a:t>
            </a:r>
          </a:p>
        </p:txBody>
      </p:sp>
    </p:spTree>
    <p:extLst>
      <p:ext uri="{BB962C8B-B14F-4D97-AF65-F5344CB8AC3E}">
        <p14:creationId xmlns:p14="http://schemas.microsoft.com/office/powerpoint/2010/main" val="393986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endParaRPr lang="en-US" sz="4000">
              <a:latin typeface="CiscoSansTT ExtraLight" panose="020B0303020201020303" pitchFamily="34" charset="0"/>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383025" cy="707886"/>
          </a:xfrm>
          <a:prstGeom prst="rect">
            <a:avLst/>
          </a:prstGeom>
          <a:noFill/>
        </p:spPr>
        <p:txBody>
          <a:bodyPr wrap="none" rtlCol="0">
            <a:spAutoFit/>
          </a:bodyPr>
          <a:lstStyle/>
          <a:p>
            <a:r>
              <a:rPr lang="en-US" sz="4000"/>
              <a:t>Question: </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212" y="4303196"/>
            <a:ext cx="5473837" cy="24571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912EB2-4169-4FD5-8DF1-4314583DA573}"/>
              </a:ext>
            </a:extLst>
          </p:cNvPr>
          <p:cNvSpPr txBox="1"/>
          <p:nvPr/>
        </p:nvSpPr>
        <p:spPr>
          <a:xfrm>
            <a:off x="1847783" y="542541"/>
            <a:ext cx="5268494" cy="646331"/>
          </a:xfrm>
          <a:prstGeom prst="rect">
            <a:avLst/>
          </a:prstGeom>
          <a:noFill/>
        </p:spPr>
        <p:txBody>
          <a:bodyPr wrap="none" lIns="91440" tIns="45720" rIns="91440" bIns="45720" rtlCol="0">
            <a:spAutoFit/>
          </a:bodyPr>
          <a:lstStyle/>
          <a:p>
            <a:pPr algn="l"/>
            <a:r>
              <a:rPr lang="en-US" sz="3600"/>
              <a:t>Create a Spirit of Belonging</a:t>
            </a:r>
            <a:endParaRPr lang="en-US" sz="3600">
              <a:latin typeface="+mn-lt"/>
            </a:endParaRPr>
          </a:p>
        </p:txBody>
      </p:sp>
      <p:sp>
        <p:nvSpPr>
          <p:cNvPr id="7" name="TextBox 6">
            <a:extLst>
              <a:ext uri="{FF2B5EF4-FFF2-40B4-BE49-F238E27FC236}">
                <a16:creationId xmlns:a16="http://schemas.microsoft.com/office/drawing/2014/main" id="{FA5A35BE-0BF5-45B1-9985-137E413B0CFB}"/>
              </a:ext>
            </a:extLst>
          </p:cNvPr>
          <p:cNvSpPr txBox="1"/>
          <p:nvPr/>
        </p:nvSpPr>
        <p:spPr>
          <a:xfrm>
            <a:off x="3114423" y="2188401"/>
            <a:ext cx="8225808" cy="1323439"/>
          </a:xfrm>
          <a:prstGeom prst="rect">
            <a:avLst/>
          </a:prstGeom>
          <a:noFill/>
        </p:spPr>
        <p:txBody>
          <a:bodyPr wrap="square" lIns="91440" tIns="45720" rIns="91440" bIns="45720" rtlCol="0">
            <a:spAutoFit/>
          </a:bodyPr>
          <a:lstStyle/>
          <a:p>
            <a:pPr algn="l"/>
            <a:r>
              <a:rPr lang="en-US" sz="4000">
                <a:solidFill>
                  <a:srgbClr val="0070C0"/>
                </a:solidFill>
              </a:rPr>
              <a:t>If you could change one thing about our culture, what would it be? </a:t>
            </a:r>
            <a:endParaRPr lang="en-US" sz="4000">
              <a:solidFill>
                <a:srgbClr val="0070C0"/>
              </a:solidFill>
              <a:latin typeface="+mn-lt"/>
            </a:endParaRPr>
          </a:p>
        </p:txBody>
      </p:sp>
      <p:sp>
        <p:nvSpPr>
          <p:cNvPr id="11" name="TextBox 10">
            <a:extLst>
              <a:ext uri="{FF2B5EF4-FFF2-40B4-BE49-F238E27FC236}">
                <a16:creationId xmlns:a16="http://schemas.microsoft.com/office/drawing/2014/main" id="{3B40C008-05A9-261E-2AA6-3D77FBAF3768}"/>
              </a:ext>
            </a:extLst>
          </p:cNvPr>
          <p:cNvSpPr txBox="1"/>
          <p:nvPr/>
        </p:nvSpPr>
        <p:spPr>
          <a:xfrm>
            <a:off x="769355" y="4648187"/>
            <a:ext cx="1219066" cy="43088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D274D"/>
                </a:solidFill>
                <a:effectLst/>
                <a:uLnTx/>
                <a:uFillTx/>
                <a:latin typeface="CiscoSansTT ExtraLight"/>
                <a:ea typeface="+mn-ea"/>
                <a:cs typeface="+mn-cs"/>
              </a:rPr>
              <a:t>OR</a:t>
            </a:r>
          </a:p>
        </p:txBody>
      </p:sp>
      <p:sp>
        <p:nvSpPr>
          <p:cNvPr id="13" name="TextBox 12">
            <a:extLst>
              <a:ext uri="{FF2B5EF4-FFF2-40B4-BE49-F238E27FC236}">
                <a16:creationId xmlns:a16="http://schemas.microsoft.com/office/drawing/2014/main" id="{673506AF-BC14-3F2D-4FE4-49BCF5141D2F}"/>
              </a:ext>
            </a:extLst>
          </p:cNvPr>
          <p:cNvSpPr txBox="1"/>
          <p:nvPr/>
        </p:nvSpPr>
        <p:spPr>
          <a:xfrm>
            <a:off x="142592" y="4143806"/>
            <a:ext cx="2472592" cy="369332"/>
          </a:xfrm>
          <a:prstGeom prst="rect">
            <a:avLst/>
          </a:prstGeom>
          <a:noFill/>
        </p:spPr>
        <p:txBody>
          <a:bodyPr wrap="square">
            <a:spAutoFit/>
          </a:bodyPr>
          <a:lstStyle/>
          <a:p>
            <a:pPr algn="l"/>
            <a:r>
              <a:rPr lang="en-US" dirty="0">
                <a:latin typeface="+mn-lt"/>
              </a:rPr>
              <a:t>[Insert Survey QR Code]</a:t>
            </a:r>
          </a:p>
        </p:txBody>
      </p:sp>
      <p:sp>
        <p:nvSpPr>
          <p:cNvPr id="16" name="TextBox 15">
            <a:extLst>
              <a:ext uri="{FF2B5EF4-FFF2-40B4-BE49-F238E27FC236}">
                <a16:creationId xmlns:a16="http://schemas.microsoft.com/office/drawing/2014/main" id="{577F5140-59B7-782F-1DF0-D2251CD1BEC9}"/>
              </a:ext>
            </a:extLst>
          </p:cNvPr>
          <p:cNvSpPr txBox="1"/>
          <p:nvPr/>
        </p:nvSpPr>
        <p:spPr>
          <a:xfrm>
            <a:off x="332662" y="5292466"/>
            <a:ext cx="2092452" cy="646331"/>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iscoSansTT ExtraLight"/>
                <a:ea typeface="+mn-ea"/>
                <a:cs typeface="+mn-cs"/>
              </a:rPr>
              <a:t>[Insert Survey URL and passcode]</a:t>
            </a:r>
          </a:p>
        </p:txBody>
      </p:sp>
    </p:spTree>
    <p:extLst>
      <p:ext uri="{BB962C8B-B14F-4D97-AF65-F5344CB8AC3E}">
        <p14:creationId xmlns:p14="http://schemas.microsoft.com/office/powerpoint/2010/main" val="26286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pPr algn="ctr"/>
            <a:endParaRPr lang="en-US" dirty="0"/>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382650" y="3117389"/>
            <a:ext cx="11529391" cy="623221"/>
          </a:xfrm>
          <a:prstGeom prst="roundRect">
            <a:avLst>
              <a:gd name="adj" fmla="val 50000"/>
            </a:avLst>
          </a:prstGeom>
          <a:solidFill>
            <a:schemeClr val="accent1"/>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r>
              <a:rPr lang="en-US" b="0" dirty="0">
                <a:solidFill>
                  <a:srgbClr val="FFFFFF"/>
                </a:solidFill>
                <a:latin typeface="CiscoSansTT ExtraLight" panose="020B0303020201020303" pitchFamily="34" charset="0"/>
                <a:ea typeface="Arial"/>
                <a:cs typeface="CiscoSansTT ExtraLight" panose="020B0303020201020303" pitchFamily="34" charset="0"/>
                <a:sym typeface="Arial"/>
              </a:rPr>
              <a:t>[Showcase how your team builds belonging in Business Unit]</a:t>
            </a:r>
            <a:endParaRPr kumimoji="0" lang="en-US" sz="3200" b="0" i="0" u="none" strike="noStrike" kern="1200" cap="none" spc="0" normalizeH="0" baseline="0" noProof="0" dirty="0">
              <a:ln>
                <a:noFill/>
              </a:ln>
              <a:solidFill>
                <a:srgbClr val="FFFFFF"/>
              </a:solidFill>
              <a:effectLst/>
              <a:uLnTx/>
              <a:uFillTx/>
              <a:latin typeface="CiscoSansTT ExtraLight" panose="020B0303020201020303" pitchFamily="34" charset="0"/>
              <a:ea typeface="Arial"/>
              <a:cs typeface="CiscoSansTT ExtraLight" panose="020B0303020201020303" pitchFamily="34" charset="0"/>
              <a:sym typeface="Arial"/>
            </a:endParaRPr>
          </a:p>
        </p:txBody>
      </p:sp>
    </p:spTree>
    <p:custDataLst>
      <p:tags r:id="rId1"/>
    </p:custDataLst>
    <p:extLst>
      <p:ext uri="{BB962C8B-B14F-4D97-AF65-F5344CB8AC3E}">
        <p14:creationId xmlns:p14="http://schemas.microsoft.com/office/powerpoint/2010/main" val="40570712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2.xml><?xml version="1.0" encoding="utf-8"?>
<p:tagLst xmlns:a="http://schemas.openxmlformats.org/drawingml/2006/main" xmlns:r="http://schemas.openxmlformats.org/officeDocument/2006/relationships" xmlns:p="http://schemas.openxmlformats.org/presentationml/2006/main">
  <p:tag name="SLIDEID" val="0011"/>
  <p:tag name="PARENTID" val="0011"/>
</p:tagLst>
</file>

<file path=ppt/tags/tag3.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4.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5.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6.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7.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8.xml><?xml version="1.0" encoding="utf-8"?>
<p:tagLst xmlns:a="http://schemas.openxmlformats.org/drawingml/2006/main" xmlns:r="http://schemas.openxmlformats.org/officeDocument/2006/relationships" xmlns:p="http://schemas.openxmlformats.org/presentationml/2006/main">
  <p:tag name="SLIDEID" val="0046"/>
  <p:tag name="PARENTID" val="0046"/>
</p:tagLst>
</file>

<file path=ppt/theme/theme1.xml><?xml version="1.0" encoding="utf-8"?>
<a:theme xmlns:a="http://schemas.openxmlformats.org/drawingml/2006/main" name="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2.xml><?xml version="1.0" encoding="utf-8"?>
<a:theme xmlns:a="http://schemas.openxmlformats.org/drawingml/2006/main" name="1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3.xml><?xml version="1.0" encoding="utf-8"?>
<a:theme xmlns:a="http://schemas.openxmlformats.org/drawingml/2006/main" name="2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1e6ca86-8f6d-42cb-a99b-3272b7353672">
      <UserInfo>
        <DisplayName>Jason Davis (jadavis)</DisplayName>
        <AccountId>66</AccountId>
        <AccountType/>
      </UserInfo>
      <UserInfo>
        <DisplayName>Hannah Wiley (hannah88)</DisplayName>
        <AccountId>1526</AccountId>
        <AccountType/>
      </UserInfo>
      <UserInfo>
        <DisplayName>Adrienne Moherek (amoherek)</DisplayName>
        <AccountId>24</AccountId>
        <AccountType/>
      </UserInfo>
      <UserInfo>
        <DisplayName>Mel Delgado (delgadm)</DisplayName>
        <AccountId>98</AccountId>
        <AccountType/>
      </UserInfo>
      <UserInfo>
        <DisplayName>Amanda Hammar -X (amhammar - MODIS INC at Cisco)</DisplayName>
        <AccountId>1320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E056EAAF7CC7489CA47C1D2203B303" ma:contentTypeVersion="13" ma:contentTypeDescription="Create a new document." ma:contentTypeScope="" ma:versionID="ac86a9ca2fea226f8946198a84b4673d">
  <xsd:schema xmlns:xsd="http://www.w3.org/2001/XMLSchema" xmlns:xs="http://www.w3.org/2001/XMLSchema" xmlns:p="http://schemas.microsoft.com/office/2006/metadata/properties" xmlns:ns2="0bc37673-0cf8-4b30-9648-1b34e3fed245" xmlns:ns3="e1e6ca86-8f6d-42cb-a99b-3272b7353672" targetNamespace="http://schemas.microsoft.com/office/2006/metadata/properties" ma:root="true" ma:fieldsID="b2c6ea008e32d61a7d1ed568e0fa0c9a" ns2:_="" ns3:_="">
    <xsd:import namespace="0bc37673-0cf8-4b30-9648-1b34e3fed245"/>
    <xsd:import namespace="e1e6ca86-8f6d-42cb-a99b-3272b73536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37673-0cf8-4b30-9648-1b34e3fed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e6ca86-8f6d-42cb-a99b-3272b73536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9F88FA-7475-4ACC-BDFF-55985F5F2322}">
  <ds:schemaRefs>
    <ds:schemaRef ds:uri="http://purl.org/dc/terms/"/>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0bc37673-0cf8-4b30-9648-1b34e3fed245"/>
    <ds:schemaRef ds:uri="e1e6ca86-8f6d-42cb-a99b-3272b7353672"/>
    <ds:schemaRef ds:uri="http://www.w3.org/XML/1998/namespace"/>
  </ds:schemaRefs>
</ds:datastoreItem>
</file>

<file path=customXml/itemProps2.xml><?xml version="1.0" encoding="utf-8"?>
<ds:datastoreItem xmlns:ds="http://schemas.openxmlformats.org/officeDocument/2006/customXml" ds:itemID="{87F50784-F53B-4353-9423-C9F5838A1EE0}">
  <ds:schemaRefs>
    <ds:schemaRef ds:uri="http://schemas.microsoft.com/sharepoint/v3/contenttype/forms"/>
  </ds:schemaRefs>
</ds:datastoreItem>
</file>

<file path=customXml/itemProps3.xml><?xml version="1.0" encoding="utf-8"?>
<ds:datastoreItem xmlns:ds="http://schemas.openxmlformats.org/officeDocument/2006/customXml" ds:itemID="{7AC4D825-4DCD-43B7-8DB2-4370FB228D06}">
  <ds:schemaRefs>
    <ds:schemaRef ds:uri="0bc37673-0cf8-4b30-9648-1b34e3fed245"/>
    <ds:schemaRef ds:uri="e1e6ca86-8f6d-42cb-a99b-3272b73536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50</TotalTime>
  <Words>1430</Words>
  <Application>Microsoft Macintosh PowerPoint</Application>
  <PresentationFormat>Widescreen</PresentationFormat>
  <Paragraphs>151</Paragraphs>
  <Slides>18</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Bradley Hand ITC</vt:lpstr>
      <vt:lpstr>Calibri</vt:lpstr>
      <vt:lpstr>CiscoSansTT ExtraLight</vt:lpstr>
      <vt:lpstr>CiscoSansTT ExtraLight (Headings)</vt:lpstr>
      <vt:lpstr>Guardian Sans Text</vt:lpstr>
      <vt:lpstr>Roboto</vt:lpstr>
      <vt:lpstr>CX Theme 16x9</vt:lpstr>
      <vt:lpstr>1_CX Theme 16x9</vt:lpstr>
      <vt:lpstr>2_CX Theme 16x9</vt:lpstr>
      <vt:lpstr>PowerPoint Presentation</vt:lpstr>
      <vt:lpstr>PowerPoint Presentation</vt:lpstr>
      <vt:lpstr>Session 3: Belonging</vt:lpstr>
      <vt:lpstr>Verna Myers, Diversity and Inclusion Expert </vt:lpstr>
      <vt:lpstr>Our DevRel Story</vt:lpstr>
      <vt:lpstr>Conversation with the team</vt:lpstr>
      <vt:lpstr>PowerPoint Presentation</vt:lpstr>
      <vt:lpstr>PowerPoint Presentation</vt:lpstr>
      <vt:lpstr>PowerPoint Presentation</vt:lpstr>
      <vt:lpstr>Diverse communities build more dynamic conversations</vt:lpstr>
      <vt:lpstr>Inclusive communities foster collaboration</vt:lpstr>
      <vt:lpstr>How to build belonging in your community</vt:lpstr>
      <vt:lpstr>PowerPoint Presentation</vt:lpstr>
      <vt:lpstr>PowerPoint Presentation</vt:lpstr>
      <vt:lpstr>PowerPoint Presentation</vt:lpstr>
      <vt:lpstr>PowerPoint Presentation</vt:lpstr>
      <vt:lpstr>[Helpful sites to know]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 Belonging</dc:title>
  <dc:creator>Katarzyna Sotek (ksotek)</dc:creator>
  <cp:lastModifiedBy>Jeff Bull (jeffrbul)</cp:lastModifiedBy>
  <cp:revision>3</cp:revision>
  <dcterms:created xsi:type="dcterms:W3CDTF">2022-01-24T13:15:26Z</dcterms:created>
  <dcterms:modified xsi:type="dcterms:W3CDTF">2022-05-19T22:05:34Z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0x010100FEE056EAAF7CC7489CA47C1D2203B303</vt:lpwstr>
  </property>
</Properties>
</file>